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6" r:id="rId9"/>
    <p:sldId id="287" r:id="rId10"/>
    <p:sldId id="263" r:id="rId11"/>
    <p:sldId id="273" r:id="rId12"/>
    <p:sldId id="288" r:id="rId13"/>
    <p:sldId id="289" r:id="rId14"/>
    <p:sldId id="262" r:id="rId15"/>
    <p:sldId id="265" r:id="rId16"/>
    <p:sldId id="267" r:id="rId17"/>
    <p:sldId id="291" r:id="rId18"/>
    <p:sldId id="264" r:id="rId19"/>
    <p:sldId id="292" r:id="rId20"/>
    <p:sldId id="294" r:id="rId21"/>
    <p:sldId id="295" r:id="rId22"/>
    <p:sldId id="293" r:id="rId23"/>
    <p:sldId id="296" r:id="rId24"/>
    <p:sldId id="290" r:id="rId25"/>
    <p:sldId id="297" r:id="rId26"/>
    <p:sldId id="299" r:id="rId27"/>
    <p:sldId id="301" r:id="rId28"/>
    <p:sldId id="300" r:id="rId29"/>
    <p:sldId id="275" r:id="rId30"/>
    <p:sldId id="266" r:id="rId31"/>
    <p:sldId id="298" r:id="rId32"/>
    <p:sldId id="268" r:id="rId33"/>
    <p:sldId id="269" r:id="rId34"/>
    <p:sldId id="270" r:id="rId35"/>
    <p:sldId id="272" r:id="rId36"/>
    <p:sldId id="276" r:id="rId37"/>
    <p:sldId id="277" r:id="rId38"/>
    <p:sldId id="278" r:id="rId39"/>
    <p:sldId id="280" r:id="rId40"/>
    <p:sldId id="281" r:id="rId41"/>
    <p:sldId id="282" r:id="rId42"/>
    <p:sldId id="283" r:id="rId43"/>
    <p:sldId id="279" r:id="rId44"/>
    <p:sldId id="284" r:id="rId4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BF5F9"/>
    <a:srgbClr val="EAF6F3"/>
    <a:srgbClr val="3F5779"/>
    <a:srgbClr val="59C5EC"/>
    <a:srgbClr val="E8EFF3"/>
    <a:srgbClr val="5A82A0"/>
    <a:srgbClr val="7B6984"/>
    <a:srgbClr val="6D3B4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133" autoAdjust="0"/>
  </p:normalViewPr>
  <p:slideViewPr>
    <p:cSldViewPr snapToGrid="0" showGuides="1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0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20ГГ</c:v>
                </c:pt>
                <c:pt idx="1">
                  <c:v>20ГГ</c:v>
                </c:pt>
                <c:pt idx="2">
                  <c:v>20ГГ</c:v>
                </c:pt>
                <c:pt idx="3">
                  <c:v>20ГГ</c:v>
                </c:pt>
                <c:pt idx="4">
                  <c:v>20ГГ</c:v>
                </c:pt>
              </c:strCache>
            </c:strRef>
          </c:cat>
          <c:val>
            <c:numRef>
              <c:f>Sheet1!$B$2:$B$6</c:f>
              <c:numCache>
                <c:formatCode>#,##0\ "₽"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5-4325-8297-DEE267A922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20ГГ</c:v>
                </c:pt>
                <c:pt idx="1">
                  <c:v>20ГГ</c:v>
                </c:pt>
                <c:pt idx="2">
                  <c:v>20ГГ</c:v>
                </c:pt>
                <c:pt idx="3">
                  <c:v>20ГГ</c:v>
                </c:pt>
                <c:pt idx="4">
                  <c:v>20ГГ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6715-4325-8297-DEE267A922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20ГГ</c:v>
                </c:pt>
                <c:pt idx="1">
                  <c:v>20ГГ</c:v>
                </c:pt>
                <c:pt idx="2">
                  <c:v>20ГГ</c:v>
                </c:pt>
                <c:pt idx="3">
                  <c:v>20ГГ</c:v>
                </c:pt>
                <c:pt idx="4">
                  <c:v>20ГГ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715-4325-8297-DEE267A92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overlap val="100"/>
        <c:axId val="1307319472"/>
        <c:axId val="1307319864"/>
      </c:barChart>
      <c:catAx>
        <c:axId val="130731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7319864"/>
        <c:crosses val="autoZero"/>
        <c:auto val="1"/>
        <c:lblAlgn val="ctr"/>
        <c:lblOffset val="100"/>
        <c:noMultiLvlLbl val="0"/>
      </c:catAx>
      <c:valAx>
        <c:axId val="1307319864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\ &quot;₽&quot;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731947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BB-4C2C-9D97-E189871A6E4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B-4C2C-9D97-E189871A6E49}"/>
              </c:ext>
            </c:extLst>
          </c:dPt>
          <c:dPt>
            <c:idx val="2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BB-4C2C-9D97-E189871A6E49}"/>
              </c:ext>
            </c:extLst>
          </c:dPt>
          <c:dPt>
            <c:idx val="3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BB-4C2C-9D97-E189871A6E49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8BB-4C2C-9D97-E189871A6E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75-40B1-98BA-DBD34C0EB4D3}"/>
              </c:ext>
            </c:extLst>
          </c:dPt>
          <c:cat>
            <c:strRef>
              <c:f>Sheet1!$A$2:$A$7</c:f>
              <c:strCache>
                <c:ptCount val="5"/>
                <c:pt idx="0">
                  <c:v>1 кв.</c:v>
                </c:pt>
                <c:pt idx="1">
                  <c:v>2 кв.</c:v>
                </c:pt>
                <c:pt idx="2">
                  <c:v>3 кв.</c:v>
                </c:pt>
                <c:pt idx="3">
                  <c:v>4 кв.</c:v>
                </c:pt>
                <c:pt idx="4">
                  <c:v>5 кв.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B-4C2C-9D97-E189871A6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7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3E3F4-8BE3-4F51-A320-D13C06510317}" type="doc">
      <dgm:prSet loTypeId="urn:microsoft.com/office/officeart/2008/layout/SquareAccentList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6F4BD46-6049-473A-9F65-F5555633FBA3}">
      <dgm:prSet phldrT="[Текст]" custT="1"/>
      <dgm:spPr/>
      <dgm:t>
        <a:bodyPr/>
        <a:lstStyle/>
        <a:p>
          <a:r>
            <a:rPr lang="ru-RU" sz="3600" i="1" dirty="0" smtClean="0"/>
            <a:t>Виды гипотез:</a:t>
          </a:r>
          <a:endParaRPr lang="ru-RU" sz="3600" i="1" dirty="0"/>
        </a:p>
      </dgm:t>
    </dgm:pt>
    <dgm:pt modelId="{64C33A35-3B21-47E4-9BC5-6CBAE111A903}" type="parTrans" cxnId="{6F8797E0-A6A8-4682-97FF-65BE0B4549D5}">
      <dgm:prSet/>
      <dgm:spPr/>
      <dgm:t>
        <a:bodyPr/>
        <a:lstStyle/>
        <a:p>
          <a:endParaRPr lang="ru-RU"/>
        </a:p>
      </dgm:t>
    </dgm:pt>
    <dgm:pt modelId="{8AA0DA7E-1B4B-4B29-A3CA-35F6DF19F0FE}" type="sibTrans" cxnId="{6F8797E0-A6A8-4682-97FF-65BE0B4549D5}">
      <dgm:prSet/>
      <dgm:spPr/>
      <dgm:t>
        <a:bodyPr/>
        <a:lstStyle/>
        <a:p>
          <a:endParaRPr lang="ru-RU"/>
        </a:p>
      </dgm:t>
    </dgm:pt>
    <dgm:pt modelId="{449BFF1C-C733-4E4A-BC36-F16901ED1C08}">
      <dgm:prSet phldrT="[Текст]" custT="1"/>
      <dgm:spPr/>
      <dgm:t>
        <a:bodyPr/>
        <a:lstStyle/>
        <a:p>
          <a:r>
            <a:rPr lang="en-US" sz="2200" dirty="0" smtClean="0"/>
            <a:t>o</a:t>
          </a:r>
          <a:r>
            <a:rPr lang="ru-RU" sz="2200" dirty="0" smtClean="0"/>
            <a:t>пи</a:t>
          </a:r>
          <a:r>
            <a:rPr lang="en-US" sz="2200" dirty="0" smtClean="0"/>
            <a:t>ca</a:t>
          </a:r>
          <a:r>
            <a:rPr lang="ru-RU" sz="2200" dirty="0" smtClean="0"/>
            <a:t>т</a:t>
          </a:r>
          <a:r>
            <a:rPr lang="en-US" sz="2200" dirty="0" smtClean="0"/>
            <a:t>e</a:t>
          </a:r>
          <a:r>
            <a:rPr lang="ru-RU" sz="2200" dirty="0" smtClean="0"/>
            <a:t>льны</a:t>
          </a:r>
          <a:r>
            <a:rPr lang="en-US" sz="2200" dirty="0" smtClean="0"/>
            <a:t>e </a:t>
          </a:r>
          <a:endParaRPr lang="ru-RU" sz="2200" dirty="0"/>
        </a:p>
      </dgm:t>
    </dgm:pt>
    <dgm:pt modelId="{D7ADA9D1-6676-48D4-A37F-BF8C313A2F8F}" type="parTrans" cxnId="{DFA1BFFD-D820-4A23-AC55-6EA76EED39DF}">
      <dgm:prSet/>
      <dgm:spPr/>
      <dgm:t>
        <a:bodyPr/>
        <a:lstStyle/>
        <a:p>
          <a:endParaRPr lang="ru-RU"/>
        </a:p>
      </dgm:t>
    </dgm:pt>
    <dgm:pt modelId="{BC08FE5B-E647-4AF6-85F9-57A475F8A57A}" type="sibTrans" cxnId="{DFA1BFFD-D820-4A23-AC55-6EA76EED39DF}">
      <dgm:prSet/>
      <dgm:spPr/>
      <dgm:t>
        <a:bodyPr/>
        <a:lstStyle/>
        <a:p>
          <a:endParaRPr lang="ru-RU"/>
        </a:p>
      </dgm:t>
    </dgm:pt>
    <dgm:pt modelId="{CF45A4EB-0DF5-4412-A07A-B3791193B350}">
      <dgm:prSet phldrT="[Текст]" custT="1"/>
      <dgm:spPr/>
      <dgm:t>
        <a:bodyPr/>
        <a:lstStyle/>
        <a:p>
          <a:r>
            <a:rPr lang="ru-RU" sz="2200" dirty="0" smtClean="0"/>
            <a:t>объяснительные</a:t>
          </a:r>
          <a:endParaRPr lang="ru-RU" sz="2200" dirty="0"/>
        </a:p>
      </dgm:t>
    </dgm:pt>
    <dgm:pt modelId="{93272C1C-E36E-492C-9459-D09B40321AAA}" type="parTrans" cxnId="{F95F04B4-F3DE-4ECC-99C9-99589F2EAFA9}">
      <dgm:prSet/>
      <dgm:spPr/>
      <dgm:t>
        <a:bodyPr/>
        <a:lstStyle/>
        <a:p>
          <a:endParaRPr lang="ru-RU"/>
        </a:p>
      </dgm:t>
    </dgm:pt>
    <dgm:pt modelId="{E60E1C4F-B2D2-4CB8-8C23-2D4AB09BBA9B}" type="sibTrans" cxnId="{F95F04B4-F3DE-4ECC-99C9-99589F2EAFA9}">
      <dgm:prSet/>
      <dgm:spPr/>
      <dgm:t>
        <a:bodyPr/>
        <a:lstStyle/>
        <a:p>
          <a:endParaRPr lang="ru-RU"/>
        </a:p>
      </dgm:t>
    </dgm:pt>
    <dgm:pt modelId="{E2F76298-2F0F-4017-A0B5-48E5AE1E8F64}">
      <dgm:prSet phldrT="[Текст]" custT="1"/>
      <dgm:spPr/>
      <dgm:t>
        <a:bodyPr/>
        <a:lstStyle/>
        <a:p>
          <a:r>
            <a:rPr lang="ru-RU" sz="2200" dirty="0" smtClean="0"/>
            <a:t>описательно-объяснительные</a:t>
          </a:r>
          <a:endParaRPr lang="ru-RU" sz="2200" dirty="0"/>
        </a:p>
      </dgm:t>
    </dgm:pt>
    <dgm:pt modelId="{6A73809F-0A1B-4384-B1F7-174A10547CEA}" type="parTrans" cxnId="{9201E872-1543-4E3C-B0D0-1357B4078366}">
      <dgm:prSet/>
      <dgm:spPr/>
      <dgm:t>
        <a:bodyPr/>
        <a:lstStyle/>
        <a:p>
          <a:endParaRPr lang="ru-RU"/>
        </a:p>
      </dgm:t>
    </dgm:pt>
    <dgm:pt modelId="{F49B9D5B-67EC-4581-9A79-B754A92DA95C}" type="sibTrans" cxnId="{9201E872-1543-4E3C-B0D0-1357B4078366}">
      <dgm:prSet/>
      <dgm:spPr/>
      <dgm:t>
        <a:bodyPr/>
        <a:lstStyle/>
        <a:p>
          <a:endParaRPr lang="ru-RU"/>
        </a:p>
      </dgm:t>
    </dgm:pt>
    <dgm:pt modelId="{3E6294F9-8623-424E-9E38-1A5957F3EE92}" type="pres">
      <dgm:prSet presAssocID="{F223E3F4-8BE3-4F51-A320-D13C0651031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098303A-7CA2-4B3F-8E9A-B903138485CA}" type="pres">
      <dgm:prSet presAssocID="{66F4BD46-6049-473A-9F65-F5555633FBA3}" presName="root" presStyleCnt="0">
        <dgm:presLayoutVars>
          <dgm:chMax/>
          <dgm:chPref/>
        </dgm:presLayoutVars>
      </dgm:prSet>
      <dgm:spPr/>
    </dgm:pt>
    <dgm:pt modelId="{FF863FBD-3A77-4638-AD51-B4911BAC50A8}" type="pres">
      <dgm:prSet presAssocID="{66F4BD46-6049-473A-9F65-F5555633FBA3}" presName="rootComposite" presStyleCnt="0">
        <dgm:presLayoutVars/>
      </dgm:prSet>
      <dgm:spPr/>
    </dgm:pt>
    <dgm:pt modelId="{68E55BBF-0986-4E9C-937D-487508E8A2CE}" type="pres">
      <dgm:prSet presAssocID="{66F4BD46-6049-473A-9F65-F5555633FBA3}" presName="ParentAccent" presStyleLbl="alignNode1" presStyleIdx="0" presStyleCnt="1"/>
      <dgm:spPr/>
    </dgm:pt>
    <dgm:pt modelId="{0D660CC5-8080-4EB0-8360-917B6BB0B9FD}" type="pres">
      <dgm:prSet presAssocID="{66F4BD46-6049-473A-9F65-F5555633FBA3}" presName="ParentSmallAccent" presStyleLbl="fgAcc1" presStyleIdx="0" presStyleCnt="1"/>
      <dgm:spPr/>
    </dgm:pt>
    <dgm:pt modelId="{E718BA1B-F05B-42B4-84B1-B7E7A5A26C35}" type="pres">
      <dgm:prSet presAssocID="{66F4BD46-6049-473A-9F65-F5555633FBA3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8C3EA-6D87-4884-AC70-EA8299244C55}" type="pres">
      <dgm:prSet presAssocID="{66F4BD46-6049-473A-9F65-F5555633FBA3}" presName="childShape" presStyleCnt="0">
        <dgm:presLayoutVars>
          <dgm:chMax val="0"/>
          <dgm:chPref val="0"/>
        </dgm:presLayoutVars>
      </dgm:prSet>
      <dgm:spPr/>
    </dgm:pt>
    <dgm:pt modelId="{C227CB7A-936F-4047-80FE-75D662F30A18}" type="pres">
      <dgm:prSet presAssocID="{449BFF1C-C733-4E4A-BC36-F16901ED1C08}" presName="childComposite" presStyleCnt="0">
        <dgm:presLayoutVars>
          <dgm:chMax val="0"/>
          <dgm:chPref val="0"/>
        </dgm:presLayoutVars>
      </dgm:prSet>
      <dgm:spPr/>
    </dgm:pt>
    <dgm:pt modelId="{29535121-3992-4194-8641-F092FB19CDC7}" type="pres">
      <dgm:prSet presAssocID="{449BFF1C-C733-4E4A-BC36-F16901ED1C08}" presName="ChildAccent" presStyleLbl="solidFgAcc1" presStyleIdx="0" presStyleCnt="3"/>
      <dgm:spPr/>
    </dgm:pt>
    <dgm:pt modelId="{08604525-7C32-4763-8D3F-4BF062DE7C0B}" type="pres">
      <dgm:prSet presAssocID="{449BFF1C-C733-4E4A-BC36-F16901ED1C0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163BA-100C-45D8-A2B5-3C1DE32CFF85}" type="pres">
      <dgm:prSet presAssocID="{CF45A4EB-0DF5-4412-A07A-B3791193B350}" presName="childComposite" presStyleCnt="0">
        <dgm:presLayoutVars>
          <dgm:chMax val="0"/>
          <dgm:chPref val="0"/>
        </dgm:presLayoutVars>
      </dgm:prSet>
      <dgm:spPr/>
    </dgm:pt>
    <dgm:pt modelId="{655E8103-B915-4D22-A53D-69C6A5514FCE}" type="pres">
      <dgm:prSet presAssocID="{CF45A4EB-0DF5-4412-A07A-B3791193B350}" presName="ChildAccent" presStyleLbl="solidFgAcc1" presStyleIdx="1" presStyleCnt="3"/>
      <dgm:spPr/>
    </dgm:pt>
    <dgm:pt modelId="{4E11BA85-5CE6-4B79-8DFA-6C2D2F05CF6E}" type="pres">
      <dgm:prSet presAssocID="{CF45A4EB-0DF5-4412-A07A-B3791193B350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EA62F-1C58-459F-B946-2C349AD8D5D8}" type="pres">
      <dgm:prSet presAssocID="{E2F76298-2F0F-4017-A0B5-48E5AE1E8F64}" presName="childComposite" presStyleCnt="0">
        <dgm:presLayoutVars>
          <dgm:chMax val="0"/>
          <dgm:chPref val="0"/>
        </dgm:presLayoutVars>
      </dgm:prSet>
      <dgm:spPr/>
    </dgm:pt>
    <dgm:pt modelId="{A705BB71-42BE-441F-8E9A-5E57D7C7AAEB}" type="pres">
      <dgm:prSet presAssocID="{E2F76298-2F0F-4017-A0B5-48E5AE1E8F64}" presName="ChildAccent" presStyleLbl="solidFgAcc1" presStyleIdx="2" presStyleCnt="3"/>
      <dgm:spPr/>
    </dgm:pt>
    <dgm:pt modelId="{9AD4CD05-0383-4868-9555-E47830CE3B10}" type="pres">
      <dgm:prSet presAssocID="{E2F76298-2F0F-4017-A0B5-48E5AE1E8F64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1BFFD-D820-4A23-AC55-6EA76EED39DF}" srcId="{66F4BD46-6049-473A-9F65-F5555633FBA3}" destId="{449BFF1C-C733-4E4A-BC36-F16901ED1C08}" srcOrd="0" destOrd="0" parTransId="{D7ADA9D1-6676-48D4-A37F-BF8C313A2F8F}" sibTransId="{BC08FE5B-E647-4AF6-85F9-57A475F8A57A}"/>
    <dgm:cxn modelId="{9201E872-1543-4E3C-B0D0-1357B4078366}" srcId="{66F4BD46-6049-473A-9F65-F5555633FBA3}" destId="{E2F76298-2F0F-4017-A0B5-48E5AE1E8F64}" srcOrd="2" destOrd="0" parTransId="{6A73809F-0A1B-4384-B1F7-174A10547CEA}" sibTransId="{F49B9D5B-67EC-4581-9A79-B754A92DA95C}"/>
    <dgm:cxn modelId="{6F8797E0-A6A8-4682-97FF-65BE0B4549D5}" srcId="{F223E3F4-8BE3-4F51-A320-D13C06510317}" destId="{66F4BD46-6049-473A-9F65-F5555633FBA3}" srcOrd="0" destOrd="0" parTransId="{64C33A35-3B21-47E4-9BC5-6CBAE111A903}" sibTransId="{8AA0DA7E-1B4B-4B29-A3CA-35F6DF19F0FE}"/>
    <dgm:cxn modelId="{E048605C-9CD6-4932-9766-95420157766D}" type="presOf" srcId="{449BFF1C-C733-4E4A-BC36-F16901ED1C08}" destId="{08604525-7C32-4763-8D3F-4BF062DE7C0B}" srcOrd="0" destOrd="0" presId="urn:microsoft.com/office/officeart/2008/layout/SquareAccentList"/>
    <dgm:cxn modelId="{74329602-B4C6-4AEF-8FBE-58F99387A861}" type="presOf" srcId="{CF45A4EB-0DF5-4412-A07A-B3791193B350}" destId="{4E11BA85-5CE6-4B79-8DFA-6C2D2F05CF6E}" srcOrd="0" destOrd="0" presId="urn:microsoft.com/office/officeart/2008/layout/SquareAccentList"/>
    <dgm:cxn modelId="{84498BE4-68A0-4FEA-AB68-20034A027565}" type="presOf" srcId="{E2F76298-2F0F-4017-A0B5-48E5AE1E8F64}" destId="{9AD4CD05-0383-4868-9555-E47830CE3B10}" srcOrd="0" destOrd="0" presId="urn:microsoft.com/office/officeart/2008/layout/SquareAccentList"/>
    <dgm:cxn modelId="{F4A281DD-E6A5-4BE8-B235-E0284ECACF69}" type="presOf" srcId="{66F4BD46-6049-473A-9F65-F5555633FBA3}" destId="{E718BA1B-F05B-42B4-84B1-B7E7A5A26C35}" srcOrd="0" destOrd="0" presId="urn:microsoft.com/office/officeart/2008/layout/SquareAccentList"/>
    <dgm:cxn modelId="{A488C932-A69F-4E4F-A1C5-1A9886E6B2CC}" type="presOf" srcId="{F223E3F4-8BE3-4F51-A320-D13C06510317}" destId="{3E6294F9-8623-424E-9E38-1A5957F3EE92}" srcOrd="0" destOrd="0" presId="urn:microsoft.com/office/officeart/2008/layout/SquareAccentList"/>
    <dgm:cxn modelId="{F95F04B4-F3DE-4ECC-99C9-99589F2EAFA9}" srcId="{66F4BD46-6049-473A-9F65-F5555633FBA3}" destId="{CF45A4EB-0DF5-4412-A07A-B3791193B350}" srcOrd="1" destOrd="0" parTransId="{93272C1C-E36E-492C-9459-D09B40321AAA}" sibTransId="{E60E1C4F-B2D2-4CB8-8C23-2D4AB09BBA9B}"/>
    <dgm:cxn modelId="{9EEDEA82-6ADE-4851-BB9F-1C9C102243EC}" type="presParOf" srcId="{3E6294F9-8623-424E-9E38-1A5957F3EE92}" destId="{0098303A-7CA2-4B3F-8E9A-B903138485CA}" srcOrd="0" destOrd="0" presId="urn:microsoft.com/office/officeart/2008/layout/SquareAccentList"/>
    <dgm:cxn modelId="{40223146-84A9-4482-88C5-A6E22DB91C60}" type="presParOf" srcId="{0098303A-7CA2-4B3F-8E9A-B903138485CA}" destId="{FF863FBD-3A77-4638-AD51-B4911BAC50A8}" srcOrd="0" destOrd="0" presId="urn:microsoft.com/office/officeart/2008/layout/SquareAccentList"/>
    <dgm:cxn modelId="{F42E5478-C680-4A61-8EFD-7862E6113626}" type="presParOf" srcId="{FF863FBD-3A77-4638-AD51-B4911BAC50A8}" destId="{68E55BBF-0986-4E9C-937D-487508E8A2CE}" srcOrd="0" destOrd="0" presId="urn:microsoft.com/office/officeart/2008/layout/SquareAccentList"/>
    <dgm:cxn modelId="{EFC451C6-3C95-445F-A1BB-20E79B02FB9B}" type="presParOf" srcId="{FF863FBD-3A77-4638-AD51-B4911BAC50A8}" destId="{0D660CC5-8080-4EB0-8360-917B6BB0B9FD}" srcOrd="1" destOrd="0" presId="urn:microsoft.com/office/officeart/2008/layout/SquareAccentList"/>
    <dgm:cxn modelId="{D77794FF-2489-4903-B79C-6F5E09CCC207}" type="presParOf" srcId="{FF863FBD-3A77-4638-AD51-B4911BAC50A8}" destId="{E718BA1B-F05B-42B4-84B1-B7E7A5A26C35}" srcOrd="2" destOrd="0" presId="urn:microsoft.com/office/officeart/2008/layout/SquareAccentList"/>
    <dgm:cxn modelId="{A3D0AE8E-A767-4B65-BAD4-58EA273FF507}" type="presParOf" srcId="{0098303A-7CA2-4B3F-8E9A-B903138485CA}" destId="{D758C3EA-6D87-4884-AC70-EA8299244C55}" srcOrd="1" destOrd="0" presId="urn:microsoft.com/office/officeart/2008/layout/SquareAccentList"/>
    <dgm:cxn modelId="{6BCB0EB9-1ED7-4B84-A90E-F1BD9F66DF47}" type="presParOf" srcId="{D758C3EA-6D87-4884-AC70-EA8299244C55}" destId="{C227CB7A-936F-4047-80FE-75D662F30A18}" srcOrd="0" destOrd="0" presId="urn:microsoft.com/office/officeart/2008/layout/SquareAccentList"/>
    <dgm:cxn modelId="{7B546CB1-96D6-444B-8DA5-CBB02C934869}" type="presParOf" srcId="{C227CB7A-936F-4047-80FE-75D662F30A18}" destId="{29535121-3992-4194-8641-F092FB19CDC7}" srcOrd="0" destOrd="0" presId="urn:microsoft.com/office/officeart/2008/layout/SquareAccentList"/>
    <dgm:cxn modelId="{0D20E59C-E709-424B-9E33-1628172360EF}" type="presParOf" srcId="{C227CB7A-936F-4047-80FE-75D662F30A18}" destId="{08604525-7C32-4763-8D3F-4BF062DE7C0B}" srcOrd="1" destOrd="0" presId="urn:microsoft.com/office/officeart/2008/layout/SquareAccentList"/>
    <dgm:cxn modelId="{6B22D2F8-6964-482F-8A2E-8CE262D0A751}" type="presParOf" srcId="{D758C3EA-6D87-4884-AC70-EA8299244C55}" destId="{220163BA-100C-45D8-A2B5-3C1DE32CFF85}" srcOrd="1" destOrd="0" presId="urn:microsoft.com/office/officeart/2008/layout/SquareAccentList"/>
    <dgm:cxn modelId="{D637AEF0-3773-419E-8521-C055BA5E7D1F}" type="presParOf" srcId="{220163BA-100C-45D8-A2B5-3C1DE32CFF85}" destId="{655E8103-B915-4D22-A53D-69C6A5514FCE}" srcOrd="0" destOrd="0" presId="urn:microsoft.com/office/officeart/2008/layout/SquareAccentList"/>
    <dgm:cxn modelId="{5405F756-FD78-41F0-B7E7-92FDD6E9B261}" type="presParOf" srcId="{220163BA-100C-45D8-A2B5-3C1DE32CFF85}" destId="{4E11BA85-5CE6-4B79-8DFA-6C2D2F05CF6E}" srcOrd="1" destOrd="0" presId="urn:microsoft.com/office/officeart/2008/layout/SquareAccentList"/>
    <dgm:cxn modelId="{B2174854-5B54-4C0E-9B0E-487373D8EE87}" type="presParOf" srcId="{D758C3EA-6D87-4884-AC70-EA8299244C55}" destId="{98FEA62F-1C58-459F-B946-2C349AD8D5D8}" srcOrd="2" destOrd="0" presId="urn:microsoft.com/office/officeart/2008/layout/SquareAccentList"/>
    <dgm:cxn modelId="{1070AC90-F429-4B24-ABC4-212C39851673}" type="presParOf" srcId="{98FEA62F-1C58-459F-B946-2C349AD8D5D8}" destId="{A705BB71-42BE-441F-8E9A-5E57D7C7AAEB}" srcOrd="0" destOrd="0" presId="urn:microsoft.com/office/officeart/2008/layout/SquareAccentList"/>
    <dgm:cxn modelId="{4EA6B0F2-B5C3-4285-980B-D510ADA83672}" type="presParOf" srcId="{98FEA62F-1C58-459F-B946-2C349AD8D5D8}" destId="{9AD4CD05-0383-4868-9555-E47830CE3B1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01385-5BBD-42AB-8B93-54D063B8F967}" type="doc">
      <dgm:prSet loTypeId="urn:microsoft.com/office/officeart/2008/layout/LinedList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1F6E911F-3B8C-4808-B03B-FCE9247FD47C}">
      <dgm:prSet phldrT="[Текст]" custT="1"/>
      <dgm:spPr/>
      <dgm:t>
        <a:bodyPr vert="vert270"/>
        <a:lstStyle/>
        <a:p>
          <a:r>
            <a:rPr lang="ru-RU" sz="3200" dirty="0" smtClean="0"/>
            <a:t>Гип</a:t>
          </a:r>
          <a:r>
            <a:rPr lang="en-US" sz="3200" dirty="0" smtClean="0"/>
            <a:t>o</a:t>
          </a:r>
          <a:r>
            <a:rPr lang="ru-RU" sz="3200" dirty="0" smtClean="0"/>
            <a:t>т</a:t>
          </a:r>
          <a:r>
            <a:rPr lang="en-US" sz="3200" dirty="0" smtClean="0"/>
            <a:t>e</a:t>
          </a:r>
          <a:r>
            <a:rPr lang="ru-RU" sz="3200" dirty="0" smtClean="0"/>
            <a:t>з</a:t>
          </a:r>
          <a:r>
            <a:rPr lang="en-US" sz="3200" dirty="0" smtClean="0"/>
            <a:t>a:</a:t>
          </a:r>
          <a:endParaRPr lang="ru-RU" sz="3200" dirty="0"/>
        </a:p>
      </dgm:t>
    </dgm:pt>
    <dgm:pt modelId="{0BD98F41-97E0-45E9-8250-F7C159451ECF}" type="parTrans" cxnId="{756B74BC-9CEB-42A3-A010-DBBA876800D5}">
      <dgm:prSet/>
      <dgm:spPr/>
      <dgm:t>
        <a:bodyPr/>
        <a:lstStyle/>
        <a:p>
          <a:endParaRPr lang="ru-RU"/>
        </a:p>
      </dgm:t>
    </dgm:pt>
    <dgm:pt modelId="{FBE21174-5B63-4770-96F8-1D96DA9C2EFD}" type="sibTrans" cxnId="{756B74BC-9CEB-42A3-A010-DBBA876800D5}">
      <dgm:prSet/>
      <dgm:spPr/>
      <dgm:t>
        <a:bodyPr/>
        <a:lstStyle/>
        <a:p>
          <a:endParaRPr lang="ru-RU"/>
        </a:p>
      </dgm:t>
    </dgm:pt>
    <dgm:pt modelId="{647870D6-9B23-403C-B76D-FD82034B9326}">
      <dgm:prSet phldrT="[Текст]"/>
      <dgm:spPr/>
      <dgm:t>
        <a:bodyPr/>
        <a:lstStyle/>
        <a:p>
          <a:r>
            <a:rPr lang="ru-RU" dirty="0" smtClean="0"/>
            <a:t>должна быть простой</a:t>
          </a:r>
          <a:endParaRPr lang="ru-RU" dirty="0"/>
        </a:p>
      </dgm:t>
    </dgm:pt>
    <dgm:pt modelId="{7945DCE3-F891-49A8-8B66-B324E4768AFC}" type="parTrans" cxnId="{8EDC5A2D-37E8-4327-AD1A-0C7159B20C36}">
      <dgm:prSet/>
      <dgm:spPr/>
      <dgm:t>
        <a:bodyPr/>
        <a:lstStyle/>
        <a:p>
          <a:endParaRPr lang="ru-RU"/>
        </a:p>
      </dgm:t>
    </dgm:pt>
    <dgm:pt modelId="{639D6D95-4322-472B-8CBF-0A315BA99985}" type="sibTrans" cxnId="{8EDC5A2D-37E8-4327-AD1A-0C7159B20C36}">
      <dgm:prSet/>
      <dgm:spPr/>
      <dgm:t>
        <a:bodyPr/>
        <a:lstStyle/>
        <a:p>
          <a:endParaRPr lang="ru-RU"/>
        </a:p>
      </dgm:t>
    </dgm:pt>
    <dgm:pt modelId="{05E7B411-E2E9-4538-82A3-8A8C5584C770}">
      <dgm:prSet phldrT="[Текст]"/>
      <dgm:spPr/>
      <dgm:t>
        <a:bodyPr/>
        <a:lstStyle/>
        <a:p>
          <a:r>
            <a:rPr lang="ru-RU" dirty="0" smtClean="0"/>
            <a:t>должна быть проверяемой</a:t>
          </a:r>
          <a:endParaRPr lang="ru-RU" dirty="0"/>
        </a:p>
      </dgm:t>
    </dgm:pt>
    <dgm:pt modelId="{A7CD8EC3-E548-40D6-805D-E344C7479103}" type="parTrans" cxnId="{4EB4526A-BCC7-407B-BD8B-4C0EA53722AA}">
      <dgm:prSet/>
      <dgm:spPr/>
      <dgm:t>
        <a:bodyPr/>
        <a:lstStyle/>
        <a:p>
          <a:endParaRPr lang="ru-RU"/>
        </a:p>
      </dgm:t>
    </dgm:pt>
    <dgm:pt modelId="{4BC9EBD3-9B1C-448B-A61D-415AFEF4343E}" type="sibTrans" cxnId="{4EB4526A-BCC7-407B-BD8B-4C0EA53722AA}">
      <dgm:prSet/>
      <dgm:spPr/>
      <dgm:t>
        <a:bodyPr/>
        <a:lstStyle/>
        <a:p>
          <a:endParaRPr lang="ru-RU"/>
        </a:p>
      </dgm:t>
    </dgm:pt>
    <dgm:pt modelId="{C344011D-1760-4F7C-B310-E54C1B1EAF90}">
      <dgm:prSet phldrT="[Текст]"/>
      <dgm:spPr/>
      <dgm:t>
        <a:bodyPr/>
        <a:lstStyle/>
        <a:p>
          <a:r>
            <a:rPr lang="ru-RU" dirty="0" smtClean="0"/>
            <a:t>должна содержать предположение</a:t>
          </a:r>
          <a:endParaRPr lang="ru-RU" dirty="0"/>
        </a:p>
      </dgm:t>
    </dgm:pt>
    <dgm:pt modelId="{8E38527C-C6E3-43D7-B846-668E7A8E43C8}" type="parTrans" cxnId="{4DCE6AA8-5E7B-467D-B58A-C3C298FBED81}">
      <dgm:prSet/>
      <dgm:spPr/>
      <dgm:t>
        <a:bodyPr/>
        <a:lstStyle/>
        <a:p>
          <a:endParaRPr lang="ru-RU"/>
        </a:p>
      </dgm:t>
    </dgm:pt>
    <dgm:pt modelId="{BE90BFD1-6CE7-48CC-B7AC-FB5C5A091E0C}" type="sibTrans" cxnId="{4DCE6AA8-5E7B-467D-B58A-C3C298FBED81}">
      <dgm:prSet/>
      <dgm:spPr/>
      <dgm:t>
        <a:bodyPr/>
        <a:lstStyle/>
        <a:p>
          <a:endParaRPr lang="ru-RU"/>
        </a:p>
      </dgm:t>
    </dgm:pt>
    <dgm:pt modelId="{BAB1876D-8B49-4591-80BD-5F8CB92E885E}">
      <dgm:prSet phldrT="[Текст]"/>
      <dgm:spPr/>
      <dgm:t>
        <a:bodyPr/>
        <a:lstStyle/>
        <a:p>
          <a:r>
            <a:rPr lang="ru-RU" dirty="0" smtClean="0"/>
            <a:t>не должна быть логически противоречивой</a:t>
          </a:r>
          <a:endParaRPr lang="ru-RU" dirty="0"/>
        </a:p>
      </dgm:t>
    </dgm:pt>
    <dgm:pt modelId="{35388B8E-BB7E-4C31-9020-B21CA428F9E4}" type="parTrans" cxnId="{8C1B9354-9554-414E-9D1B-1BAA7787C47B}">
      <dgm:prSet/>
      <dgm:spPr/>
      <dgm:t>
        <a:bodyPr/>
        <a:lstStyle/>
        <a:p>
          <a:endParaRPr lang="ru-RU"/>
        </a:p>
      </dgm:t>
    </dgm:pt>
    <dgm:pt modelId="{35EFC142-9125-42C2-ACC3-6BD467D19693}" type="sibTrans" cxnId="{8C1B9354-9554-414E-9D1B-1BAA7787C47B}">
      <dgm:prSet/>
      <dgm:spPr/>
      <dgm:t>
        <a:bodyPr/>
        <a:lstStyle/>
        <a:p>
          <a:endParaRPr lang="ru-RU"/>
        </a:p>
      </dgm:t>
    </dgm:pt>
    <dgm:pt modelId="{FFE6FB0E-E56A-40BF-9434-2375FB54FBF4}">
      <dgm:prSet phldrT="[Текст]"/>
      <dgm:spPr/>
      <dgm:t>
        <a:bodyPr/>
        <a:lstStyle/>
        <a:p>
          <a:r>
            <a:rPr lang="ru-RU" dirty="0" smtClean="0"/>
            <a:t>не должна противоречить установленным научным фактам</a:t>
          </a:r>
          <a:endParaRPr lang="ru-RU" dirty="0"/>
        </a:p>
      </dgm:t>
    </dgm:pt>
    <dgm:pt modelId="{015D2082-7590-4FB7-B69A-15CC8DC393CD}" type="parTrans" cxnId="{1E492CAD-6F6D-471B-ACC6-43D53CE51A42}">
      <dgm:prSet/>
      <dgm:spPr/>
      <dgm:t>
        <a:bodyPr/>
        <a:lstStyle/>
        <a:p>
          <a:endParaRPr lang="ru-RU"/>
        </a:p>
      </dgm:t>
    </dgm:pt>
    <dgm:pt modelId="{DABF321A-5F9C-4237-895D-223769E111D9}" type="sibTrans" cxnId="{1E492CAD-6F6D-471B-ACC6-43D53CE51A42}">
      <dgm:prSet/>
      <dgm:spPr/>
      <dgm:t>
        <a:bodyPr/>
        <a:lstStyle/>
        <a:p>
          <a:endParaRPr lang="ru-RU"/>
        </a:p>
      </dgm:t>
    </dgm:pt>
    <dgm:pt modelId="{A9C1079F-FD04-4A7E-A37A-AC8C16D31ABF}" type="pres">
      <dgm:prSet presAssocID="{53F01385-5BBD-42AB-8B93-54D063B8F9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E9464A4-347A-4338-AB2E-250DAB2C1AFE}" type="pres">
      <dgm:prSet presAssocID="{1F6E911F-3B8C-4808-B03B-FCE9247FD47C}" presName="thickLine" presStyleLbl="alignNode1" presStyleIdx="0" presStyleCnt="1"/>
      <dgm:spPr/>
    </dgm:pt>
    <dgm:pt modelId="{849252B3-C335-43EE-89B9-42E47F6107E1}" type="pres">
      <dgm:prSet presAssocID="{1F6E911F-3B8C-4808-B03B-FCE9247FD47C}" presName="horz1" presStyleCnt="0"/>
      <dgm:spPr/>
    </dgm:pt>
    <dgm:pt modelId="{E71C8BAE-3899-4164-8C44-12D3459C6AC7}" type="pres">
      <dgm:prSet presAssocID="{1F6E911F-3B8C-4808-B03B-FCE9247FD47C}" presName="tx1" presStyleLbl="revTx" presStyleIdx="0" presStyleCnt="6" custScaleX="44663"/>
      <dgm:spPr/>
      <dgm:t>
        <a:bodyPr/>
        <a:lstStyle/>
        <a:p>
          <a:endParaRPr lang="ru-RU"/>
        </a:p>
      </dgm:t>
    </dgm:pt>
    <dgm:pt modelId="{2EF9AAFD-C9DF-4332-B83F-4D42B8CD5592}" type="pres">
      <dgm:prSet presAssocID="{1F6E911F-3B8C-4808-B03B-FCE9247FD47C}" presName="vert1" presStyleCnt="0"/>
      <dgm:spPr/>
    </dgm:pt>
    <dgm:pt modelId="{AF8E5CEC-2B74-4C8D-81F6-8EC62CCA0A52}" type="pres">
      <dgm:prSet presAssocID="{647870D6-9B23-403C-B76D-FD82034B9326}" presName="vertSpace2a" presStyleCnt="0"/>
      <dgm:spPr/>
    </dgm:pt>
    <dgm:pt modelId="{29DF10E0-5B17-49A3-9664-4F6CACD7E001}" type="pres">
      <dgm:prSet presAssocID="{647870D6-9B23-403C-B76D-FD82034B9326}" presName="horz2" presStyleCnt="0"/>
      <dgm:spPr/>
    </dgm:pt>
    <dgm:pt modelId="{580A6B7E-7AA1-480F-BE71-A967BDB63C6C}" type="pres">
      <dgm:prSet presAssocID="{647870D6-9B23-403C-B76D-FD82034B9326}" presName="horzSpace2" presStyleCnt="0"/>
      <dgm:spPr/>
    </dgm:pt>
    <dgm:pt modelId="{3BFAB491-48A6-472C-AAC5-55FA67FB98B3}" type="pres">
      <dgm:prSet presAssocID="{647870D6-9B23-403C-B76D-FD82034B9326}" presName="tx2" presStyleLbl="revTx" presStyleIdx="1" presStyleCnt="6"/>
      <dgm:spPr/>
      <dgm:t>
        <a:bodyPr/>
        <a:lstStyle/>
        <a:p>
          <a:endParaRPr lang="ru-RU"/>
        </a:p>
      </dgm:t>
    </dgm:pt>
    <dgm:pt modelId="{CD366974-2D92-4D4D-A100-7E658A8D47B8}" type="pres">
      <dgm:prSet presAssocID="{647870D6-9B23-403C-B76D-FD82034B9326}" presName="vert2" presStyleCnt="0"/>
      <dgm:spPr/>
    </dgm:pt>
    <dgm:pt modelId="{E91BC01B-3161-4721-B667-5C689EF99C15}" type="pres">
      <dgm:prSet presAssocID="{647870D6-9B23-403C-B76D-FD82034B9326}" presName="thinLine2b" presStyleLbl="callout" presStyleIdx="0" presStyleCnt="5"/>
      <dgm:spPr/>
    </dgm:pt>
    <dgm:pt modelId="{99689B14-80A9-40C5-95E9-51F0E3DF93D3}" type="pres">
      <dgm:prSet presAssocID="{647870D6-9B23-403C-B76D-FD82034B9326}" presName="vertSpace2b" presStyleCnt="0"/>
      <dgm:spPr/>
    </dgm:pt>
    <dgm:pt modelId="{E7155B18-E95D-41D7-BF8A-B6B0173D0A41}" type="pres">
      <dgm:prSet presAssocID="{05E7B411-E2E9-4538-82A3-8A8C5584C770}" presName="horz2" presStyleCnt="0"/>
      <dgm:spPr/>
    </dgm:pt>
    <dgm:pt modelId="{7FEF2104-25E4-411A-BDFB-30FFF3946E46}" type="pres">
      <dgm:prSet presAssocID="{05E7B411-E2E9-4538-82A3-8A8C5584C770}" presName="horzSpace2" presStyleCnt="0"/>
      <dgm:spPr/>
    </dgm:pt>
    <dgm:pt modelId="{CD7C83EE-E59B-4F2A-8C8C-652B0F774CCE}" type="pres">
      <dgm:prSet presAssocID="{05E7B411-E2E9-4538-82A3-8A8C5584C770}" presName="tx2" presStyleLbl="revTx" presStyleIdx="2" presStyleCnt="6"/>
      <dgm:spPr/>
      <dgm:t>
        <a:bodyPr/>
        <a:lstStyle/>
        <a:p>
          <a:endParaRPr lang="ru-RU"/>
        </a:p>
      </dgm:t>
    </dgm:pt>
    <dgm:pt modelId="{AB6E06C5-5FDC-4B0D-AEB3-D0AE7ECBEB9B}" type="pres">
      <dgm:prSet presAssocID="{05E7B411-E2E9-4538-82A3-8A8C5584C770}" presName="vert2" presStyleCnt="0"/>
      <dgm:spPr/>
    </dgm:pt>
    <dgm:pt modelId="{88EE6081-0D83-4C88-8E56-3C62F7AE2FDD}" type="pres">
      <dgm:prSet presAssocID="{05E7B411-E2E9-4538-82A3-8A8C5584C770}" presName="thinLine2b" presStyleLbl="callout" presStyleIdx="1" presStyleCnt="5"/>
      <dgm:spPr/>
    </dgm:pt>
    <dgm:pt modelId="{E880D24F-7B1A-470E-95D5-A6F689D78BAE}" type="pres">
      <dgm:prSet presAssocID="{05E7B411-E2E9-4538-82A3-8A8C5584C770}" presName="vertSpace2b" presStyleCnt="0"/>
      <dgm:spPr/>
    </dgm:pt>
    <dgm:pt modelId="{582AA69F-597C-404F-8D81-62AC2A981C09}" type="pres">
      <dgm:prSet presAssocID="{C344011D-1760-4F7C-B310-E54C1B1EAF90}" presName="horz2" presStyleCnt="0"/>
      <dgm:spPr/>
    </dgm:pt>
    <dgm:pt modelId="{6F342D14-B479-4F9B-9F06-948D85395E07}" type="pres">
      <dgm:prSet presAssocID="{C344011D-1760-4F7C-B310-E54C1B1EAF90}" presName="horzSpace2" presStyleCnt="0"/>
      <dgm:spPr/>
    </dgm:pt>
    <dgm:pt modelId="{96D6D715-63CD-441A-B5B7-B871D8BD7C57}" type="pres">
      <dgm:prSet presAssocID="{C344011D-1760-4F7C-B310-E54C1B1EAF90}" presName="tx2" presStyleLbl="revTx" presStyleIdx="3" presStyleCnt="6"/>
      <dgm:spPr/>
      <dgm:t>
        <a:bodyPr/>
        <a:lstStyle/>
        <a:p>
          <a:endParaRPr lang="ru-RU"/>
        </a:p>
      </dgm:t>
    </dgm:pt>
    <dgm:pt modelId="{5DD07BC1-2554-4BEC-855C-D9B6E11EC263}" type="pres">
      <dgm:prSet presAssocID="{C344011D-1760-4F7C-B310-E54C1B1EAF90}" presName="vert2" presStyleCnt="0"/>
      <dgm:spPr/>
    </dgm:pt>
    <dgm:pt modelId="{7AF0ACED-23BB-4693-A776-1DDCF0F7C2BA}" type="pres">
      <dgm:prSet presAssocID="{C344011D-1760-4F7C-B310-E54C1B1EAF90}" presName="thinLine2b" presStyleLbl="callout" presStyleIdx="2" presStyleCnt="5"/>
      <dgm:spPr/>
    </dgm:pt>
    <dgm:pt modelId="{75BD9D0C-3F89-40C3-8ADC-8413D1985A68}" type="pres">
      <dgm:prSet presAssocID="{C344011D-1760-4F7C-B310-E54C1B1EAF90}" presName="vertSpace2b" presStyleCnt="0"/>
      <dgm:spPr/>
    </dgm:pt>
    <dgm:pt modelId="{9FD3EBDE-5341-4679-BD0B-74BB58D302CD}" type="pres">
      <dgm:prSet presAssocID="{FFE6FB0E-E56A-40BF-9434-2375FB54FBF4}" presName="horz2" presStyleCnt="0"/>
      <dgm:spPr/>
    </dgm:pt>
    <dgm:pt modelId="{7BEB42BE-1D95-4AF6-BA8B-86C2E9404110}" type="pres">
      <dgm:prSet presAssocID="{FFE6FB0E-E56A-40BF-9434-2375FB54FBF4}" presName="horzSpace2" presStyleCnt="0"/>
      <dgm:spPr/>
    </dgm:pt>
    <dgm:pt modelId="{091171BE-1492-4CD8-98A0-1737E1F82386}" type="pres">
      <dgm:prSet presAssocID="{FFE6FB0E-E56A-40BF-9434-2375FB54FBF4}" presName="tx2" presStyleLbl="revTx" presStyleIdx="4" presStyleCnt="6"/>
      <dgm:spPr/>
      <dgm:t>
        <a:bodyPr/>
        <a:lstStyle/>
        <a:p>
          <a:endParaRPr lang="ru-RU"/>
        </a:p>
      </dgm:t>
    </dgm:pt>
    <dgm:pt modelId="{116D0881-29B1-4EAC-B94F-0DE2DCEEEF6C}" type="pres">
      <dgm:prSet presAssocID="{FFE6FB0E-E56A-40BF-9434-2375FB54FBF4}" presName="vert2" presStyleCnt="0"/>
      <dgm:spPr/>
    </dgm:pt>
    <dgm:pt modelId="{24C04283-9796-4D67-913A-96F6366C95C6}" type="pres">
      <dgm:prSet presAssocID="{FFE6FB0E-E56A-40BF-9434-2375FB54FBF4}" presName="thinLine2b" presStyleLbl="callout" presStyleIdx="3" presStyleCnt="5"/>
      <dgm:spPr/>
    </dgm:pt>
    <dgm:pt modelId="{4EF9575A-578E-4210-92BF-5DEA4B9BC862}" type="pres">
      <dgm:prSet presAssocID="{FFE6FB0E-E56A-40BF-9434-2375FB54FBF4}" presName="vertSpace2b" presStyleCnt="0"/>
      <dgm:spPr/>
    </dgm:pt>
    <dgm:pt modelId="{C5F4373C-BCBD-455D-BD10-9F1C19311E87}" type="pres">
      <dgm:prSet presAssocID="{BAB1876D-8B49-4591-80BD-5F8CB92E885E}" presName="horz2" presStyleCnt="0"/>
      <dgm:spPr/>
    </dgm:pt>
    <dgm:pt modelId="{A15B0762-ADEA-48F9-B812-78513D4D1369}" type="pres">
      <dgm:prSet presAssocID="{BAB1876D-8B49-4591-80BD-5F8CB92E885E}" presName="horzSpace2" presStyleCnt="0"/>
      <dgm:spPr/>
    </dgm:pt>
    <dgm:pt modelId="{31BA63B0-E767-4993-8BD5-CD7E5B44D23D}" type="pres">
      <dgm:prSet presAssocID="{BAB1876D-8B49-4591-80BD-5F8CB92E885E}" presName="tx2" presStyleLbl="revTx" presStyleIdx="5" presStyleCnt="6"/>
      <dgm:spPr/>
      <dgm:t>
        <a:bodyPr/>
        <a:lstStyle/>
        <a:p>
          <a:endParaRPr lang="ru-RU"/>
        </a:p>
      </dgm:t>
    </dgm:pt>
    <dgm:pt modelId="{B778510B-A219-4E6E-B740-9ABA4CE8631C}" type="pres">
      <dgm:prSet presAssocID="{BAB1876D-8B49-4591-80BD-5F8CB92E885E}" presName="vert2" presStyleCnt="0"/>
      <dgm:spPr/>
    </dgm:pt>
    <dgm:pt modelId="{6F11BD6C-5A9F-4A2D-A6E0-248D2B726A30}" type="pres">
      <dgm:prSet presAssocID="{BAB1876D-8B49-4591-80BD-5F8CB92E885E}" presName="thinLine2b" presStyleLbl="callout" presStyleIdx="4" presStyleCnt="5"/>
      <dgm:spPr/>
    </dgm:pt>
    <dgm:pt modelId="{583EF457-71E1-43EA-AB09-295D00758F4F}" type="pres">
      <dgm:prSet presAssocID="{BAB1876D-8B49-4591-80BD-5F8CB92E885E}" presName="vertSpace2b" presStyleCnt="0"/>
      <dgm:spPr/>
    </dgm:pt>
  </dgm:ptLst>
  <dgm:cxnLst>
    <dgm:cxn modelId="{756B74BC-9CEB-42A3-A010-DBBA876800D5}" srcId="{53F01385-5BBD-42AB-8B93-54D063B8F967}" destId="{1F6E911F-3B8C-4808-B03B-FCE9247FD47C}" srcOrd="0" destOrd="0" parTransId="{0BD98F41-97E0-45E9-8250-F7C159451ECF}" sibTransId="{FBE21174-5B63-4770-96F8-1D96DA9C2EFD}"/>
    <dgm:cxn modelId="{4DCE6AA8-5E7B-467D-B58A-C3C298FBED81}" srcId="{1F6E911F-3B8C-4808-B03B-FCE9247FD47C}" destId="{C344011D-1760-4F7C-B310-E54C1B1EAF90}" srcOrd="2" destOrd="0" parTransId="{8E38527C-C6E3-43D7-B846-668E7A8E43C8}" sibTransId="{BE90BFD1-6CE7-48CC-B7AC-FB5C5A091E0C}"/>
    <dgm:cxn modelId="{458671C3-E4C2-4FD2-966E-C3C3EA861531}" type="presOf" srcId="{BAB1876D-8B49-4591-80BD-5F8CB92E885E}" destId="{31BA63B0-E767-4993-8BD5-CD7E5B44D23D}" srcOrd="0" destOrd="0" presId="urn:microsoft.com/office/officeart/2008/layout/LinedList"/>
    <dgm:cxn modelId="{99C6128F-EC1C-4209-B313-67BE3225B65E}" type="presOf" srcId="{647870D6-9B23-403C-B76D-FD82034B9326}" destId="{3BFAB491-48A6-472C-AAC5-55FA67FB98B3}" srcOrd="0" destOrd="0" presId="urn:microsoft.com/office/officeart/2008/layout/LinedList"/>
    <dgm:cxn modelId="{CB813398-4FFC-4975-BAFC-69455C6B14EF}" type="presOf" srcId="{1F6E911F-3B8C-4808-B03B-FCE9247FD47C}" destId="{E71C8BAE-3899-4164-8C44-12D3459C6AC7}" srcOrd="0" destOrd="0" presId="urn:microsoft.com/office/officeart/2008/layout/LinedList"/>
    <dgm:cxn modelId="{8EDC5A2D-37E8-4327-AD1A-0C7159B20C36}" srcId="{1F6E911F-3B8C-4808-B03B-FCE9247FD47C}" destId="{647870D6-9B23-403C-B76D-FD82034B9326}" srcOrd="0" destOrd="0" parTransId="{7945DCE3-F891-49A8-8B66-B324E4768AFC}" sibTransId="{639D6D95-4322-472B-8CBF-0A315BA99985}"/>
    <dgm:cxn modelId="{17B294F9-D70E-4E20-96BB-22AD8B305C22}" type="presOf" srcId="{53F01385-5BBD-42AB-8B93-54D063B8F967}" destId="{A9C1079F-FD04-4A7E-A37A-AC8C16D31ABF}" srcOrd="0" destOrd="0" presId="urn:microsoft.com/office/officeart/2008/layout/LinedList"/>
    <dgm:cxn modelId="{0E894568-E4CC-4F02-A4AC-6D07877E845B}" type="presOf" srcId="{05E7B411-E2E9-4538-82A3-8A8C5584C770}" destId="{CD7C83EE-E59B-4F2A-8C8C-652B0F774CCE}" srcOrd="0" destOrd="0" presId="urn:microsoft.com/office/officeart/2008/layout/LinedList"/>
    <dgm:cxn modelId="{4EB4526A-BCC7-407B-BD8B-4C0EA53722AA}" srcId="{1F6E911F-3B8C-4808-B03B-FCE9247FD47C}" destId="{05E7B411-E2E9-4538-82A3-8A8C5584C770}" srcOrd="1" destOrd="0" parTransId="{A7CD8EC3-E548-40D6-805D-E344C7479103}" sibTransId="{4BC9EBD3-9B1C-448B-A61D-415AFEF4343E}"/>
    <dgm:cxn modelId="{1E492CAD-6F6D-471B-ACC6-43D53CE51A42}" srcId="{1F6E911F-3B8C-4808-B03B-FCE9247FD47C}" destId="{FFE6FB0E-E56A-40BF-9434-2375FB54FBF4}" srcOrd="3" destOrd="0" parTransId="{015D2082-7590-4FB7-B69A-15CC8DC393CD}" sibTransId="{DABF321A-5F9C-4237-895D-223769E111D9}"/>
    <dgm:cxn modelId="{D5A1A545-BA91-4095-B5B2-86ADD95DBC81}" type="presOf" srcId="{FFE6FB0E-E56A-40BF-9434-2375FB54FBF4}" destId="{091171BE-1492-4CD8-98A0-1737E1F82386}" srcOrd="0" destOrd="0" presId="urn:microsoft.com/office/officeart/2008/layout/LinedList"/>
    <dgm:cxn modelId="{8B859208-8B5F-4736-9EDE-4F7A3CD1CF53}" type="presOf" srcId="{C344011D-1760-4F7C-B310-E54C1B1EAF90}" destId="{96D6D715-63CD-441A-B5B7-B871D8BD7C57}" srcOrd="0" destOrd="0" presId="urn:microsoft.com/office/officeart/2008/layout/LinedList"/>
    <dgm:cxn modelId="{8C1B9354-9554-414E-9D1B-1BAA7787C47B}" srcId="{1F6E911F-3B8C-4808-B03B-FCE9247FD47C}" destId="{BAB1876D-8B49-4591-80BD-5F8CB92E885E}" srcOrd="4" destOrd="0" parTransId="{35388B8E-BB7E-4C31-9020-B21CA428F9E4}" sibTransId="{35EFC142-9125-42C2-ACC3-6BD467D19693}"/>
    <dgm:cxn modelId="{8D8C695B-9A8F-43F0-82BC-3E2F2354401E}" type="presParOf" srcId="{A9C1079F-FD04-4A7E-A37A-AC8C16D31ABF}" destId="{7E9464A4-347A-4338-AB2E-250DAB2C1AFE}" srcOrd="0" destOrd="0" presId="urn:microsoft.com/office/officeart/2008/layout/LinedList"/>
    <dgm:cxn modelId="{2162DFAC-119A-41B3-9D93-8AB975A2E6B6}" type="presParOf" srcId="{A9C1079F-FD04-4A7E-A37A-AC8C16D31ABF}" destId="{849252B3-C335-43EE-89B9-42E47F6107E1}" srcOrd="1" destOrd="0" presId="urn:microsoft.com/office/officeart/2008/layout/LinedList"/>
    <dgm:cxn modelId="{0F52DA6F-9D86-45C1-B770-38237129A5E9}" type="presParOf" srcId="{849252B3-C335-43EE-89B9-42E47F6107E1}" destId="{E71C8BAE-3899-4164-8C44-12D3459C6AC7}" srcOrd="0" destOrd="0" presId="urn:microsoft.com/office/officeart/2008/layout/LinedList"/>
    <dgm:cxn modelId="{6CEBB67D-5E82-4594-9C37-7DF841C8BB1D}" type="presParOf" srcId="{849252B3-C335-43EE-89B9-42E47F6107E1}" destId="{2EF9AAFD-C9DF-4332-B83F-4D42B8CD5592}" srcOrd="1" destOrd="0" presId="urn:microsoft.com/office/officeart/2008/layout/LinedList"/>
    <dgm:cxn modelId="{A93DEDBC-3013-4B28-99F8-EFCA3AF46928}" type="presParOf" srcId="{2EF9AAFD-C9DF-4332-B83F-4D42B8CD5592}" destId="{AF8E5CEC-2B74-4C8D-81F6-8EC62CCA0A52}" srcOrd="0" destOrd="0" presId="urn:microsoft.com/office/officeart/2008/layout/LinedList"/>
    <dgm:cxn modelId="{9C6CFA15-1E81-4FAF-8FC6-6F35D5BA4141}" type="presParOf" srcId="{2EF9AAFD-C9DF-4332-B83F-4D42B8CD5592}" destId="{29DF10E0-5B17-49A3-9664-4F6CACD7E001}" srcOrd="1" destOrd="0" presId="urn:microsoft.com/office/officeart/2008/layout/LinedList"/>
    <dgm:cxn modelId="{29096741-FD3E-47A5-9A9C-E508544765D7}" type="presParOf" srcId="{29DF10E0-5B17-49A3-9664-4F6CACD7E001}" destId="{580A6B7E-7AA1-480F-BE71-A967BDB63C6C}" srcOrd="0" destOrd="0" presId="urn:microsoft.com/office/officeart/2008/layout/LinedList"/>
    <dgm:cxn modelId="{36F8B6EA-46E2-430F-ACA6-2D4D9980F89F}" type="presParOf" srcId="{29DF10E0-5B17-49A3-9664-4F6CACD7E001}" destId="{3BFAB491-48A6-472C-AAC5-55FA67FB98B3}" srcOrd="1" destOrd="0" presId="urn:microsoft.com/office/officeart/2008/layout/LinedList"/>
    <dgm:cxn modelId="{B90B1A08-97F5-4694-9E88-6BB22FE60795}" type="presParOf" srcId="{29DF10E0-5B17-49A3-9664-4F6CACD7E001}" destId="{CD366974-2D92-4D4D-A100-7E658A8D47B8}" srcOrd="2" destOrd="0" presId="urn:microsoft.com/office/officeart/2008/layout/LinedList"/>
    <dgm:cxn modelId="{6DCF6665-C9CA-422F-A0FA-47B8FEB7E92D}" type="presParOf" srcId="{2EF9AAFD-C9DF-4332-B83F-4D42B8CD5592}" destId="{E91BC01B-3161-4721-B667-5C689EF99C15}" srcOrd="2" destOrd="0" presId="urn:microsoft.com/office/officeart/2008/layout/LinedList"/>
    <dgm:cxn modelId="{6B527EBB-D7DD-433E-9DC5-48FDF4BDC0F5}" type="presParOf" srcId="{2EF9AAFD-C9DF-4332-B83F-4D42B8CD5592}" destId="{99689B14-80A9-40C5-95E9-51F0E3DF93D3}" srcOrd="3" destOrd="0" presId="urn:microsoft.com/office/officeart/2008/layout/LinedList"/>
    <dgm:cxn modelId="{E8FE15C0-8D4B-4BCB-9CCC-2FC1B9DE371A}" type="presParOf" srcId="{2EF9AAFD-C9DF-4332-B83F-4D42B8CD5592}" destId="{E7155B18-E95D-41D7-BF8A-B6B0173D0A41}" srcOrd="4" destOrd="0" presId="urn:microsoft.com/office/officeart/2008/layout/LinedList"/>
    <dgm:cxn modelId="{3D85E24C-2B8E-47BC-8139-C4F638466A84}" type="presParOf" srcId="{E7155B18-E95D-41D7-BF8A-B6B0173D0A41}" destId="{7FEF2104-25E4-411A-BDFB-30FFF3946E46}" srcOrd="0" destOrd="0" presId="urn:microsoft.com/office/officeart/2008/layout/LinedList"/>
    <dgm:cxn modelId="{6F5289A6-4698-48E6-8345-E46E3CD0CD8F}" type="presParOf" srcId="{E7155B18-E95D-41D7-BF8A-B6B0173D0A41}" destId="{CD7C83EE-E59B-4F2A-8C8C-652B0F774CCE}" srcOrd="1" destOrd="0" presId="urn:microsoft.com/office/officeart/2008/layout/LinedList"/>
    <dgm:cxn modelId="{26194221-6D6E-4AED-A2A8-A4E0279EE181}" type="presParOf" srcId="{E7155B18-E95D-41D7-BF8A-B6B0173D0A41}" destId="{AB6E06C5-5FDC-4B0D-AEB3-D0AE7ECBEB9B}" srcOrd="2" destOrd="0" presId="urn:microsoft.com/office/officeart/2008/layout/LinedList"/>
    <dgm:cxn modelId="{C8E28820-5A46-4C10-BB8C-4779915E13B4}" type="presParOf" srcId="{2EF9AAFD-C9DF-4332-B83F-4D42B8CD5592}" destId="{88EE6081-0D83-4C88-8E56-3C62F7AE2FDD}" srcOrd="5" destOrd="0" presId="urn:microsoft.com/office/officeart/2008/layout/LinedList"/>
    <dgm:cxn modelId="{09D5AFD2-FA3B-4E0C-A241-38E024A500FA}" type="presParOf" srcId="{2EF9AAFD-C9DF-4332-B83F-4D42B8CD5592}" destId="{E880D24F-7B1A-470E-95D5-A6F689D78BAE}" srcOrd="6" destOrd="0" presId="urn:microsoft.com/office/officeart/2008/layout/LinedList"/>
    <dgm:cxn modelId="{82D75B5F-BD49-48C9-9B90-555D5EFF6C2E}" type="presParOf" srcId="{2EF9AAFD-C9DF-4332-B83F-4D42B8CD5592}" destId="{582AA69F-597C-404F-8D81-62AC2A981C09}" srcOrd="7" destOrd="0" presId="urn:microsoft.com/office/officeart/2008/layout/LinedList"/>
    <dgm:cxn modelId="{66615CA5-B0A8-4952-9042-4442A7CAF484}" type="presParOf" srcId="{582AA69F-597C-404F-8D81-62AC2A981C09}" destId="{6F342D14-B479-4F9B-9F06-948D85395E07}" srcOrd="0" destOrd="0" presId="urn:microsoft.com/office/officeart/2008/layout/LinedList"/>
    <dgm:cxn modelId="{280A0A64-A7B1-4561-9614-486D064F1339}" type="presParOf" srcId="{582AA69F-597C-404F-8D81-62AC2A981C09}" destId="{96D6D715-63CD-441A-B5B7-B871D8BD7C57}" srcOrd="1" destOrd="0" presId="urn:microsoft.com/office/officeart/2008/layout/LinedList"/>
    <dgm:cxn modelId="{E7E14CED-282C-4638-8640-55D1B0455D76}" type="presParOf" srcId="{582AA69F-597C-404F-8D81-62AC2A981C09}" destId="{5DD07BC1-2554-4BEC-855C-D9B6E11EC263}" srcOrd="2" destOrd="0" presId="urn:microsoft.com/office/officeart/2008/layout/LinedList"/>
    <dgm:cxn modelId="{DC3DF32F-8014-4F2E-844F-AD0F512A26EF}" type="presParOf" srcId="{2EF9AAFD-C9DF-4332-B83F-4D42B8CD5592}" destId="{7AF0ACED-23BB-4693-A776-1DDCF0F7C2BA}" srcOrd="8" destOrd="0" presId="urn:microsoft.com/office/officeart/2008/layout/LinedList"/>
    <dgm:cxn modelId="{6B751F9A-0051-4186-8BAA-28D7C5EE3CDB}" type="presParOf" srcId="{2EF9AAFD-C9DF-4332-B83F-4D42B8CD5592}" destId="{75BD9D0C-3F89-40C3-8ADC-8413D1985A68}" srcOrd="9" destOrd="0" presId="urn:microsoft.com/office/officeart/2008/layout/LinedList"/>
    <dgm:cxn modelId="{26106928-C135-4714-9BF8-943BA2BA4E65}" type="presParOf" srcId="{2EF9AAFD-C9DF-4332-B83F-4D42B8CD5592}" destId="{9FD3EBDE-5341-4679-BD0B-74BB58D302CD}" srcOrd="10" destOrd="0" presId="urn:microsoft.com/office/officeart/2008/layout/LinedList"/>
    <dgm:cxn modelId="{38E4F60E-F17D-4E3E-BE3B-AC505FE8FEFD}" type="presParOf" srcId="{9FD3EBDE-5341-4679-BD0B-74BB58D302CD}" destId="{7BEB42BE-1D95-4AF6-BA8B-86C2E9404110}" srcOrd="0" destOrd="0" presId="urn:microsoft.com/office/officeart/2008/layout/LinedList"/>
    <dgm:cxn modelId="{CA3678B6-79E8-4AD2-A09B-80E048D2126A}" type="presParOf" srcId="{9FD3EBDE-5341-4679-BD0B-74BB58D302CD}" destId="{091171BE-1492-4CD8-98A0-1737E1F82386}" srcOrd="1" destOrd="0" presId="urn:microsoft.com/office/officeart/2008/layout/LinedList"/>
    <dgm:cxn modelId="{BE36DF6F-C5FF-4F04-8344-DF22B7941E15}" type="presParOf" srcId="{9FD3EBDE-5341-4679-BD0B-74BB58D302CD}" destId="{116D0881-29B1-4EAC-B94F-0DE2DCEEEF6C}" srcOrd="2" destOrd="0" presId="urn:microsoft.com/office/officeart/2008/layout/LinedList"/>
    <dgm:cxn modelId="{B3E70F77-1365-430E-A47A-E4B173745B72}" type="presParOf" srcId="{2EF9AAFD-C9DF-4332-B83F-4D42B8CD5592}" destId="{24C04283-9796-4D67-913A-96F6366C95C6}" srcOrd="11" destOrd="0" presId="urn:microsoft.com/office/officeart/2008/layout/LinedList"/>
    <dgm:cxn modelId="{B196BCD0-4E41-4DDE-83A8-41BBC63102C7}" type="presParOf" srcId="{2EF9AAFD-C9DF-4332-B83F-4D42B8CD5592}" destId="{4EF9575A-578E-4210-92BF-5DEA4B9BC862}" srcOrd="12" destOrd="0" presId="urn:microsoft.com/office/officeart/2008/layout/LinedList"/>
    <dgm:cxn modelId="{FAE7BBF5-39D7-418A-8F6B-A65A3F9A5698}" type="presParOf" srcId="{2EF9AAFD-C9DF-4332-B83F-4D42B8CD5592}" destId="{C5F4373C-BCBD-455D-BD10-9F1C19311E87}" srcOrd="13" destOrd="0" presId="urn:microsoft.com/office/officeart/2008/layout/LinedList"/>
    <dgm:cxn modelId="{E864667F-AF1B-496B-B648-BD327DEFE2B8}" type="presParOf" srcId="{C5F4373C-BCBD-455D-BD10-9F1C19311E87}" destId="{A15B0762-ADEA-48F9-B812-78513D4D1369}" srcOrd="0" destOrd="0" presId="urn:microsoft.com/office/officeart/2008/layout/LinedList"/>
    <dgm:cxn modelId="{8DE170C8-7F42-485D-8DEE-5F2AEF427F8A}" type="presParOf" srcId="{C5F4373C-BCBD-455D-BD10-9F1C19311E87}" destId="{31BA63B0-E767-4993-8BD5-CD7E5B44D23D}" srcOrd="1" destOrd="0" presId="urn:microsoft.com/office/officeart/2008/layout/LinedList"/>
    <dgm:cxn modelId="{96499638-048B-4594-89CC-82B21FC59642}" type="presParOf" srcId="{C5F4373C-BCBD-455D-BD10-9F1C19311E87}" destId="{B778510B-A219-4E6E-B740-9ABA4CE8631C}" srcOrd="2" destOrd="0" presId="urn:microsoft.com/office/officeart/2008/layout/LinedList"/>
    <dgm:cxn modelId="{E24B8A50-0318-41C3-B355-82BEAB2DB218}" type="presParOf" srcId="{2EF9AAFD-C9DF-4332-B83F-4D42B8CD5592}" destId="{6F11BD6C-5A9F-4A2D-A6E0-248D2B726A30}" srcOrd="14" destOrd="0" presId="urn:microsoft.com/office/officeart/2008/layout/LinedList"/>
    <dgm:cxn modelId="{5113AF49-7AC4-4C27-88A0-4FCBBF268D5A}" type="presParOf" srcId="{2EF9AAFD-C9DF-4332-B83F-4D42B8CD5592}" destId="{583EF457-71E1-43EA-AB09-295D00758F4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A97D6-77F2-4DCB-BFE7-B5556193175D}" type="doc">
      <dgm:prSet loTypeId="urn:microsoft.com/office/officeart/2009/3/layout/OpposingIdeas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1379F64-B2E9-43F7-AEC3-6D453E7C0F86}">
      <dgm:prSet phldrT="[Текст]" phldr="1"/>
      <dgm:spPr/>
      <dgm:t>
        <a:bodyPr/>
        <a:lstStyle/>
        <a:p>
          <a:endParaRPr lang="ru-RU" dirty="0"/>
        </a:p>
      </dgm:t>
    </dgm:pt>
    <dgm:pt modelId="{66C939E0-CB8C-4B9E-A42E-A8FB52629B18}" type="parTrans" cxnId="{BC274BB0-6B0F-45C1-8657-0B64E416BF50}">
      <dgm:prSet/>
      <dgm:spPr/>
      <dgm:t>
        <a:bodyPr/>
        <a:lstStyle/>
        <a:p>
          <a:endParaRPr lang="ru-RU"/>
        </a:p>
      </dgm:t>
    </dgm:pt>
    <dgm:pt modelId="{274651F4-62C1-43FA-96EF-65117A75BA59}" type="sibTrans" cxnId="{BC274BB0-6B0F-45C1-8657-0B64E416BF50}">
      <dgm:prSet/>
      <dgm:spPr/>
      <dgm:t>
        <a:bodyPr/>
        <a:lstStyle/>
        <a:p>
          <a:endParaRPr lang="ru-RU"/>
        </a:p>
      </dgm:t>
    </dgm:pt>
    <dgm:pt modelId="{3B338E48-72E4-4ED8-90A9-D3C567253DBB}">
      <dgm:prSet phldrT="[Текст]" custT="1"/>
      <dgm:spPr/>
      <dgm:t>
        <a:bodyPr/>
        <a:lstStyle/>
        <a:p>
          <a:r>
            <a:rPr lang="ru-RU" sz="2000" dirty="0" smtClean="0"/>
            <a:t>на основе логики и анализа имеющихся знаний, полученной информации</a:t>
          </a:r>
          <a:endParaRPr lang="ru-RU" sz="2000" dirty="0"/>
        </a:p>
      </dgm:t>
    </dgm:pt>
    <dgm:pt modelId="{43345A63-3BA1-461F-8680-7519B2C7F813}" type="parTrans" cxnId="{F0F6256F-513F-4919-829A-28CD1A51F192}">
      <dgm:prSet/>
      <dgm:spPr/>
      <dgm:t>
        <a:bodyPr/>
        <a:lstStyle/>
        <a:p>
          <a:endParaRPr lang="ru-RU"/>
        </a:p>
      </dgm:t>
    </dgm:pt>
    <dgm:pt modelId="{7162685A-66AC-4D97-A8FB-D64C64FE131B}" type="sibTrans" cxnId="{F0F6256F-513F-4919-829A-28CD1A51F192}">
      <dgm:prSet/>
      <dgm:spPr/>
      <dgm:t>
        <a:bodyPr/>
        <a:lstStyle/>
        <a:p>
          <a:endParaRPr lang="ru-RU"/>
        </a:p>
      </dgm:t>
    </dgm:pt>
    <dgm:pt modelId="{A9391A59-E51C-4F71-9D6F-9F4CF73F21B1}">
      <dgm:prSet phldrT="[Текст]" phldr="1"/>
      <dgm:spPr/>
      <dgm:t>
        <a:bodyPr/>
        <a:lstStyle/>
        <a:p>
          <a:endParaRPr lang="ru-RU"/>
        </a:p>
      </dgm:t>
    </dgm:pt>
    <dgm:pt modelId="{6D792F8C-AEE1-4502-9ED5-7810A1983216}" type="parTrans" cxnId="{0945E98A-73AF-4958-A0FC-358D5C003C3A}">
      <dgm:prSet/>
      <dgm:spPr/>
      <dgm:t>
        <a:bodyPr/>
        <a:lstStyle/>
        <a:p>
          <a:endParaRPr lang="ru-RU"/>
        </a:p>
      </dgm:t>
    </dgm:pt>
    <dgm:pt modelId="{B800D8D7-B17D-4DC4-BF1A-D3B1584D72FB}" type="sibTrans" cxnId="{0945E98A-73AF-4958-A0FC-358D5C003C3A}">
      <dgm:prSet/>
      <dgm:spPr/>
      <dgm:t>
        <a:bodyPr/>
        <a:lstStyle/>
        <a:p>
          <a:endParaRPr lang="ru-RU"/>
        </a:p>
      </dgm:t>
    </dgm:pt>
    <dgm:pt modelId="{E9C53EBC-EC15-48A4-BC35-D23962186761}">
      <dgm:prSet phldrT="[Текст]" custT="1"/>
      <dgm:spPr/>
      <dgm:t>
        <a:bodyPr/>
        <a:lstStyle/>
        <a:p>
          <a:r>
            <a:rPr lang="ru-RU" sz="2000" dirty="0" smtClean="0"/>
            <a:t>на основе наблюдений, опытов, экспериментов</a:t>
          </a:r>
          <a:endParaRPr lang="ru-RU" sz="2000" dirty="0"/>
        </a:p>
      </dgm:t>
    </dgm:pt>
    <dgm:pt modelId="{782B764C-90CE-4688-8D43-40829D4686ED}" type="parTrans" cxnId="{60B1ABA7-85C0-4C3E-A97F-2E914FD6BB80}">
      <dgm:prSet/>
      <dgm:spPr/>
      <dgm:t>
        <a:bodyPr/>
        <a:lstStyle/>
        <a:p>
          <a:endParaRPr lang="ru-RU"/>
        </a:p>
      </dgm:t>
    </dgm:pt>
    <dgm:pt modelId="{2C2E52BC-A63C-4FFB-8361-E3D647BD5D72}" type="sibTrans" cxnId="{60B1ABA7-85C0-4C3E-A97F-2E914FD6BB80}">
      <dgm:prSet/>
      <dgm:spPr/>
      <dgm:t>
        <a:bodyPr/>
        <a:lstStyle/>
        <a:p>
          <a:endParaRPr lang="ru-RU"/>
        </a:p>
      </dgm:t>
    </dgm:pt>
    <dgm:pt modelId="{2D0F44CF-6698-4244-869A-2D5CEC511476}" type="pres">
      <dgm:prSet presAssocID="{E64A97D6-77F2-4DCB-BFE7-B5556193175D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60F673-6F73-4E0B-92D4-551470A81D6F}" type="pres">
      <dgm:prSet presAssocID="{E64A97D6-77F2-4DCB-BFE7-B5556193175D}" presName="Background" presStyleLbl="node1" presStyleIdx="0" presStyleCnt="1" custScaleX="223517"/>
      <dgm:spPr>
        <a:solidFill>
          <a:schemeClr val="bg1">
            <a:lumMod val="95000"/>
          </a:schemeClr>
        </a:solidFill>
      </dgm:spPr>
    </dgm:pt>
    <dgm:pt modelId="{ABFEB93C-D26E-43C7-8875-4F114D7D4794}" type="pres">
      <dgm:prSet presAssocID="{E64A97D6-77F2-4DCB-BFE7-B5556193175D}" presName="Divider" presStyleLbl="callout" presStyleIdx="0" presStyleCnt="1"/>
      <dgm:spPr/>
    </dgm:pt>
    <dgm:pt modelId="{DC105585-10A6-42C1-BBA6-5B2D82F5A2A8}" type="pres">
      <dgm:prSet presAssocID="{E64A97D6-77F2-4DCB-BFE7-B5556193175D}" presName="ChildText1" presStyleLbl="revTx" presStyleIdx="0" presStyleCnt="0" custScaleX="242307" custLinFactNeighborX="-69546" custLinFactNeighborY="-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9A591-1865-4FC7-BA2C-3A45798FEDD5}" type="pres">
      <dgm:prSet presAssocID="{E64A97D6-77F2-4DCB-BFE7-B5556193175D}" presName="ChildText2" presStyleLbl="revTx" presStyleIdx="0" presStyleCnt="0" custScaleX="235301" custLinFactNeighborX="72763" custLinFactNeighborY="-1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8A5E0-CD26-4B34-820B-E8608F4AD713}" type="pres">
      <dgm:prSet presAssocID="{E64A97D6-77F2-4DCB-BFE7-B5556193175D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513B1D6-61FD-46A4-961B-C815E4F5C184}" type="pres">
      <dgm:prSet presAssocID="{E64A97D6-77F2-4DCB-BFE7-B5556193175D}" presName="ParentShape1" presStyleLbl="alignImgPlace1" presStyleIdx="0" presStyleCnt="2" custLinFactX="-167065" custLinFactNeighborX="-200000" custLinFactNeighborY="4337">
        <dgm:presLayoutVars/>
      </dgm:prSet>
      <dgm:spPr/>
      <dgm:t>
        <a:bodyPr/>
        <a:lstStyle/>
        <a:p>
          <a:endParaRPr lang="ru-RU"/>
        </a:p>
      </dgm:t>
    </dgm:pt>
    <dgm:pt modelId="{820EDF77-2292-43F8-8781-05810849832B}" type="pres">
      <dgm:prSet presAssocID="{E64A97D6-77F2-4DCB-BFE7-B5556193175D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F39CE81-8556-40A3-9BD4-CBCF6B1091C6}" type="pres">
      <dgm:prSet presAssocID="{E64A97D6-77F2-4DCB-BFE7-B5556193175D}" presName="ParentShape2" presStyleLbl="alignImgPlace1" presStyleIdx="1" presStyleCnt="2" custLinFactX="164690" custLinFactNeighborX="200000" custLinFactNeighborY="-4623">
        <dgm:presLayoutVars/>
      </dgm:prSet>
      <dgm:spPr/>
      <dgm:t>
        <a:bodyPr/>
        <a:lstStyle/>
        <a:p>
          <a:endParaRPr lang="ru-RU"/>
        </a:p>
      </dgm:t>
    </dgm:pt>
  </dgm:ptLst>
  <dgm:cxnLst>
    <dgm:cxn modelId="{60B1ABA7-85C0-4C3E-A97F-2E914FD6BB80}" srcId="{A9391A59-E51C-4F71-9D6F-9F4CF73F21B1}" destId="{E9C53EBC-EC15-48A4-BC35-D23962186761}" srcOrd="0" destOrd="0" parTransId="{782B764C-90CE-4688-8D43-40829D4686ED}" sibTransId="{2C2E52BC-A63C-4FFB-8361-E3D647BD5D72}"/>
    <dgm:cxn modelId="{D341ED7E-9333-4606-BBEB-B92B8681B982}" type="presOf" srcId="{81379F64-B2E9-43F7-AEC3-6D453E7C0F86}" destId="{6513B1D6-61FD-46A4-961B-C815E4F5C184}" srcOrd="1" destOrd="0" presId="urn:microsoft.com/office/officeart/2009/3/layout/OpposingIdeas"/>
    <dgm:cxn modelId="{671167B9-BD41-4D30-98ED-AE6435CDECD5}" type="presOf" srcId="{E64A97D6-77F2-4DCB-BFE7-B5556193175D}" destId="{2D0F44CF-6698-4244-869A-2D5CEC511476}" srcOrd="0" destOrd="0" presId="urn:microsoft.com/office/officeart/2009/3/layout/OpposingIdeas"/>
    <dgm:cxn modelId="{A3314078-FF29-4781-A848-9853CBB6C028}" type="presOf" srcId="{A9391A59-E51C-4F71-9D6F-9F4CF73F21B1}" destId="{820EDF77-2292-43F8-8781-05810849832B}" srcOrd="0" destOrd="0" presId="urn:microsoft.com/office/officeart/2009/3/layout/OpposingIdeas"/>
    <dgm:cxn modelId="{BC274BB0-6B0F-45C1-8657-0B64E416BF50}" srcId="{E64A97D6-77F2-4DCB-BFE7-B5556193175D}" destId="{81379F64-B2E9-43F7-AEC3-6D453E7C0F86}" srcOrd="0" destOrd="0" parTransId="{66C939E0-CB8C-4B9E-A42E-A8FB52629B18}" sibTransId="{274651F4-62C1-43FA-96EF-65117A75BA59}"/>
    <dgm:cxn modelId="{F0F6256F-513F-4919-829A-28CD1A51F192}" srcId="{81379F64-B2E9-43F7-AEC3-6D453E7C0F86}" destId="{3B338E48-72E4-4ED8-90A9-D3C567253DBB}" srcOrd="0" destOrd="0" parTransId="{43345A63-3BA1-461F-8680-7519B2C7F813}" sibTransId="{7162685A-66AC-4D97-A8FB-D64C64FE131B}"/>
    <dgm:cxn modelId="{0945E98A-73AF-4958-A0FC-358D5C003C3A}" srcId="{E64A97D6-77F2-4DCB-BFE7-B5556193175D}" destId="{A9391A59-E51C-4F71-9D6F-9F4CF73F21B1}" srcOrd="1" destOrd="0" parTransId="{6D792F8C-AEE1-4502-9ED5-7810A1983216}" sibTransId="{B800D8D7-B17D-4DC4-BF1A-D3B1584D72FB}"/>
    <dgm:cxn modelId="{4038A520-DEE9-426D-92FF-055CADC92509}" type="presOf" srcId="{E9C53EBC-EC15-48A4-BC35-D23962186761}" destId="{5FF9A591-1865-4FC7-BA2C-3A45798FEDD5}" srcOrd="0" destOrd="0" presId="urn:microsoft.com/office/officeart/2009/3/layout/OpposingIdeas"/>
    <dgm:cxn modelId="{DE5FE9C9-8B8C-4371-8134-E4B28BFF0480}" type="presOf" srcId="{3B338E48-72E4-4ED8-90A9-D3C567253DBB}" destId="{DC105585-10A6-42C1-BBA6-5B2D82F5A2A8}" srcOrd="0" destOrd="0" presId="urn:microsoft.com/office/officeart/2009/3/layout/OpposingIdeas"/>
    <dgm:cxn modelId="{C5ACA62F-008A-491B-A209-03686CE5B5E7}" type="presOf" srcId="{A9391A59-E51C-4F71-9D6F-9F4CF73F21B1}" destId="{0F39CE81-8556-40A3-9BD4-CBCF6B1091C6}" srcOrd="1" destOrd="0" presId="urn:microsoft.com/office/officeart/2009/3/layout/OpposingIdeas"/>
    <dgm:cxn modelId="{1C0ADE4E-AFB7-4655-82E5-F9E0150DCE5C}" type="presOf" srcId="{81379F64-B2E9-43F7-AEC3-6D453E7C0F86}" destId="{6008A5E0-CD26-4B34-820B-E8608F4AD713}" srcOrd="0" destOrd="0" presId="urn:microsoft.com/office/officeart/2009/3/layout/OpposingIdeas"/>
    <dgm:cxn modelId="{5F96612F-085C-471F-A553-2FD170C26E62}" type="presParOf" srcId="{2D0F44CF-6698-4244-869A-2D5CEC511476}" destId="{9860F673-6F73-4E0B-92D4-551470A81D6F}" srcOrd="0" destOrd="0" presId="urn:microsoft.com/office/officeart/2009/3/layout/OpposingIdeas"/>
    <dgm:cxn modelId="{DC648D58-5A1F-45AD-B9FB-DBBA6479A998}" type="presParOf" srcId="{2D0F44CF-6698-4244-869A-2D5CEC511476}" destId="{ABFEB93C-D26E-43C7-8875-4F114D7D4794}" srcOrd="1" destOrd="0" presId="urn:microsoft.com/office/officeart/2009/3/layout/OpposingIdeas"/>
    <dgm:cxn modelId="{5740B238-D236-4AF6-A663-DCB8F90D3E63}" type="presParOf" srcId="{2D0F44CF-6698-4244-869A-2D5CEC511476}" destId="{DC105585-10A6-42C1-BBA6-5B2D82F5A2A8}" srcOrd="2" destOrd="0" presId="urn:microsoft.com/office/officeart/2009/3/layout/OpposingIdeas"/>
    <dgm:cxn modelId="{25179595-FFEB-47D8-8A39-FBDD3CFBF942}" type="presParOf" srcId="{2D0F44CF-6698-4244-869A-2D5CEC511476}" destId="{5FF9A591-1865-4FC7-BA2C-3A45798FEDD5}" srcOrd="3" destOrd="0" presId="urn:microsoft.com/office/officeart/2009/3/layout/OpposingIdeas"/>
    <dgm:cxn modelId="{3CE319A1-7559-4315-8F32-25831BFBCA84}" type="presParOf" srcId="{2D0F44CF-6698-4244-869A-2D5CEC511476}" destId="{6008A5E0-CD26-4B34-820B-E8608F4AD713}" srcOrd="4" destOrd="0" presId="urn:microsoft.com/office/officeart/2009/3/layout/OpposingIdeas"/>
    <dgm:cxn modelId="{7A28E0C5-6B8E-44B7-8F0E-23D9CE23ED36}" type="presParOf" srcId="{2D0F44CF-6698-4244-869A-2D5CEC511476}" destId="{6513B1D6-61FD-46A4-961B-C815E4F5C184}" srcOrd="5" destOrd="0" presId="urn:microsoft.com/office/officeart/2009/3/layout/OpposingIdeas"/>
    <dgm:cxn modelId="{5A3EDD38-591B-4DCD-B445-3A217B4CFCC0}" type="presParOf" srcId="{2D0F44CF-6698-4244-869A-2D5CEC511476}" destId="{820EDF77-2292-43F8-8781-05810849832B}" srcOrd="6" destOrd="0" presId="urn:microsoft.com/office/officeart/2009/3/layout/OpposingIdeas"/>
    <dgm:cxn modelId="{C6AE096C-08D7-4E73-9202-6601A26FE755}" type="presParOf" srcId="{2D0F44CF-6698-4244-869A-2D5CEC511476}" destId="{0F39CE81-8556-40A3-9BD4-CBCF6B1091C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55BBF-0986-4E9C-937D-487508E8A2CE}">
      <dsp:nvSpPr>
        <dsp:cNvPr id="0" name=""/>
        <dsp:cNvSpPr/>
      </dsp:nvSpPr>
      <dsp:spPr>
        <a:xfrm>
          <a:off x="1867" y="769767"/>
          <a:ext cx="3642254" cy="42850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660CC5-8080-4EB0-8360-917B6BB0B9FD}">
      <dsp:nvSpPr>
        <dsp:cNvPr id="0" name=""/>
        <dsp:cNvSpPr/>
      </dsp:nvSpPr>
      <dsp:spPr>
        <a:xfrm>
          <a:off x="1867" y="930694"/>
          <a:ext cx="267573" cy="2675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8BA1B-F05B-42B4-84B1-B7E7A5A26C35}">
      <dsp:nvSpPr>
        <dsp:cNvPr id="0" name=""/>
        <dsp:cNvSpPr/>
      </dsp:nvSpPr>
      <dsp:spPr>
        <a:xfrm>
          <a:off x="1867" y="0"/>
          <a:ext cx="3642254" cy="76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kern="1200" dirty="0" smtClean="0"/>
            <a:t>Виды гипотез:</a:t>
          </a:r>
          <a:endParaRPr lang="ru-RU" sz="3600" i="1" kern="1200" dirty="0"/>
        </a:p>
      </dsp:txBody>
      <dsp:txXfrm>
        <a:off x="1867" y="0"/>
        <a:ext cx="3642254" cy="769767"/>
      </dsp:txXfrm>
    </dsp:sp>
    <dsp:sp modelId="{29535121-3992-4194-8641-F092FB19CDC7}">
      <dsp:nvSpPr>
        <dsp:cNvPr id="0" name=""/>
        <dsp:cNvSpPr/>
      </dsp:nvSpPr>
      <dsp:spPr>
        <a:xfrm>
          <a:off x="1867" y="1554399"/>
          <a:ext cx="267566" cy="267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8604525-7C32-4763-8D3F-4BF062DE7C0B}">
      <dsp:nvSpPr>
        <dsp:cNvPr id="0" name=""/>
        <dsp:cNvSpPr/>
      </dsp:nvSpPr>
      <dsp:spPr>
        <a:xfrm>
          <a:off x="256825" y="1376333"/>
          <a:ext cx="3387296" cy="62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</a:t>
          </a:r>
          <a:r>
            <a:rPr lang="ru-RU" sz="2200" kern="1200" dirty="0" smtClean="0"/>
            <a:t>пи</a:t>
          </a:r>
          <a:r>
            <a:rPr lang="en-US" sz="2200" kern="1200" dirty="0" smtClean="0"/>
            <a:t>ca</a:t>
          </a:r>
          <a:r>
            <a:rPr lang="ru-RU" sz="2200" kern="1200" dirty="0" smtClean="0"/>
            <a:t>т</a:t>
          </a:r>
          <a:r>
            <a:rPr lang="en-US" sz="2200" kern="1200" dirty="0" smtClean="0"/>
            <a:t>e</a:t>
          </a:r>
          <a:r>
            <a:rPr lang="ru-RU" sz="2200" kern="1200" dirty="0" smtClean="0"/>
            <a:t>льны</a:t>
          </a:r>
          <a:r>
            <a:rPr lang="en-US" sz="2200" kern="1200" dirty="0" smtClean="0"/>
            <a:t>e </a:t>
          </a:r>
          <a:endParaRPr lang="ru-RU" sz="2200" kern="1200" dirty="0"/>
        </a:p>
      </dsp:txBody>
      <dsp:txXfrm>
        <a:off x="256825" y="1376333"/>
        <a:ext cx="3387296" cy="623698"/>
      </dsp:txXfrm>
    </dsp:sp>
    <dsp:sp modelId="{655E8103-B915-4D22-A53D-69C6A5514FCE}">
      <dsp:nvSpPr>
        <dsp:cNvPr id="0" name=""/>
        <dsp:cNvSpPr/>
      </dsp:nvSpPr>
      <dsp:spPr>
        <a:xfrm>
          <a:off x="1867" y="2178097"/>
          <a:ext cx="267566" cy="267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E11BA85-5CE6-4B79-8DFA-6C2D2F05CF6E}">
      <dsp:nvSpPr>
        <dsp:cNvPr id="0" name=""/>
        <dsp:cNvSpPr/>
      </dsp:nvSpPr>
      <dsp:spPr>
        <a:xfrm>
          <a:off x="256825" y="2000031"/>
          <a:ext cx="3387296" cy="62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объяснительные</a:t>
          </a:r>
          <a:endParaRPr lang="ru-RU" sz="2200" kern="1200" dirty="0"/>
        </a:p>
      </dsp:txBody>
      <dsp:txXfrm>
        <a:off x="256825" y="2000031"/>
        <a:ext cx="3387296" cy="623698"/>
      </dsp:txXfrm>
    </dsp:sp>
    <dsp:sp modelId="{A705BB71-42BE-441F-8E9A-5E57D7C7AAEB}">
      <dsp:nvSpPr>
        <dsp:cNvPr id="0" name=""/>
        <dsp:cNvSpPr/>
      </dsp:nvSpPr>
      <dsp:spPr>
        <a:xfrm>
          <a:off x="1867" y="2801796"/>
          <a:ext cx="267566" cy="267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D4CD05-0383-4868-9555-E47830CE3B10}">
      <dsp:nvSpPr>
        <dsp:cNvPr id="0" name=""/>
        <dsp:cNvSpPr/>
      </dsp:nvSpPr>
      <dsp:spPr>
        <a:xfrm>
          <a:off x="256825" y="2623730"/>
          <a:ext cx="3387296" cy="62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описательно-объяснительные</a:t>
          </a:r>
          <a:endParaRPr lang="ru-RU" sz="2200" kern="1200" dirty="0"/>
        </a:p>
      </dsp:txBody>
      <dsp:txXfrm>
        <a:off x="256825" y="2623730"/>
        <a:ext cx="3387296" cy="623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464A4-347A-4338-AB2E-250DAB2C1AFE}">
      <dsp:nvSpPr>
        <dsp:cNvPr id="0" name=""/>
        <dsp:cNvSpPr/>
      </dsp:nvSpPr>
      <dsp:spPr>
        <a:xfrm>
          <a:off x="0" y="1711"/>
          <a:ext cx="6963819" cy="0"/>
        </a:xfrm>
        <a:prstGeom prst="lin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1C8BAE-3899-4164-8C44-12D3459C6AC7}">
      <dsp:nvSpPr>
        <dsp:cNvPr id="0" name=""/>
        <dsp:cNvSpPr/>
      </dsp:nvSpPr>
      <dsp:spPr>
        <a:xfrm>
          <a:off x="0" y="1711"/>
          <a:ext cx="622050" cy="3501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Гип</a:t>
          </a:r>
          <a:r>
            <a:rPr lang="en-US" sz="3200" kern="1200" dirty="0" smtClean="0"/>
            <a:t>o</a:t>
          </a:r>
          <a:r>
            <a:rPr lang="ru-RU" sz="3200" kern="1200" dirty="0" smtClean="0"/>
            <a:t>т</a:t>
          </a:r>
          <a:r>
            <a:rPr lang="en-US" sz="3200" kern="1200" dirty="0" smtClean="0"/>
            <a:t>e</a:t>
          </a:r>
          <a:r>
            <a:rPr lang="ru-RU" sz="3200" kern="1200" dirty="0" smtClean="0"/>
            <a:t>з</a:t>
          </a:r>
          <a:r>
            <a:rPr lang="en-US" sz="3200" kern="1200" dirty="0" smtClean="0"/>
            <a:t>a:</a:t>
          </a:r>
          <a:endParaRPr lang="ru-RU" sz="3200" kern="1200" dirty="0"/>
        </a:p>
      </dsp:txBody>
      <dsp:txXfrm>
        <a:off x="0" y="1711"/>
        <a:ext cx="622050" cy="3501141"/>
      </dsp:txXfrm>
    </dsp:sp>
    <dsp:sp modelId="{3BFAB491-48A6-472C-AAC5-55FA67FB98B3}">
      <dsp:nvSpPr>
        <dsp:cNvPr id="0" name=""/>
        <dsp:cNvSpPr/>
      </dsp:nvSpPr>
      <dsp:spPr>
        <a:xfrm>
          <a:off x="726507" y="34705"/>
          <a:ext cx="5466597" cy="65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должна быть простой</a:t>
          </a:r>
          <a:endParaRPr lang="ru-RU" sz="1800" kern="1200" dirty="0"/>
        </a:p>
      </dsp:txBody>
      <dsp:txXfrm>
        <a:off x="726507" y="34705"/>
        <a:ext cx="5466597" cy="659883"/>
      </dsp:txXfrm>
    </dsp:sp>
    <dsp:sp modelId="{E91BC01B-3161-4721-B667-5C689EF99C15}">
      <dsp:nvSpPr>
        <dsp:cNvPr id="0" name=""/>
        <dsp:cNvSpPr/>
      </dsp:nvSpPr>
      <dsp:spPr>
        <a:xfrm>
          <a:off x="622050" y="694588"/>
          <a:ext cx="5571055" cy="0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D7C83EE-E59B-4F2A-8C8C-652B0F774CCE}">
      <dsp:nvSpPr>
        <dsp:cNvPr id="0" name=""/>
        <dsp:cNvSpPr/>
      </dsp:nvSpPr>
      <dsp:spPr>
        <a:xfrm>
          <a:off x="726507" y="727582"/>
          <a:ext cx="5466597" cy="65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должна быть проверяемой</a:t>
          </a:r>
          <a:endParaRPr lang="ru-RU" sz="1800" kern="1200" dirty="0"/>
        </a:p>
      </dsp:txBody>
      <dsp:txXfrm>
        <a:off x="726507" y="727582"/>
        <a:ext cx="5466597" cy="659883"/>
      </dsp:txXfrm>
    </dsp:sp>
    <dsp:sp modelId="{88EE6081-0D83-4C88-8E56-3C62F7AE2FDD}">
      <dsp:nvSpPr>
        <dsp:cNvPr id="0" name=""/>
        <dsp:cNvSpPr/>
      </dsp:nvSpPr>
      <dsp:spPr>
        <a:xfrm>
          <a:off x="622050" y="1387465"/>
          <a:ext cx="5571055" cy="0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6D6D715-63CD-441A-B5B7-B871D8BD7C57}">
      <dsp:nvSpPr>
        <dsp:cNvPr id="0" name=""/>
        <dsp:cNvSpPr/>
      </dsp:nvSpPr>
      <dsp:spPr>
        <a:xfrm>
          <a:off x="726507" y="1420459"/>
          <a:ext cx="5466597" cy="65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должна содержать предположение</a:t>
          </a:r>
          <a:endParaRPr lang="ru-RU" sz="1800" kern="1200" dirty="0"/>
        </a:p>
      </dsp:txBody>
      <dsp:txXfrm>
        <a:off x="726507" y="1420459"/>
        <a:ext cx="5466597" cy="659883"/>
      </dsp:txXfrm>
    </dsp:sp>
    <dsp:sp modelId="{7AF0ACED-23BB-4693-A776-1DDCF0F7C2BA}">
      <dsp:nvSpPr>
        <dsp:cNvPr id="0" name=""/>
        <dsp:cNvSpPr/>
      </dsp:nvSpPr>
      <dsp:spPr>
        <a:xfrm>
          <a:off x="622050" y="2080343"/>
          <a:ext cx="5571055" cy="0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91171BE-1492-4CD8-98A0-1737E1F82386}">
      <dsp:nvSpPr>
        <dsp:cNvPr id="0" name=""/>
        <dsp:cNvSpPr/>
      </dsp:nvSpPr>
      <dsp:spPr>
        <a:xfrm>
          <a:off x="726507" y="2113337"/>
          <a:ext cx="5466597" cy="65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должна противоречить установленным научным фактам</a:t>
          </a:r>
          <a:endParaRPr lang="ru-RU" sz="1800" kern="1200" dirty="0"/>
        </a:p>
      </dsp:txBody>
      <dsp:txXfrm>
        <a:off x="726507" y="2113337"/>
        <a:ext cx="5466597" cy="659883"/>
      </dsp:txXfrm>
    </dsp:sp>
    <dsp:sp modelId="{24C04283-9796-4D67-913A-96F6366C95C6}">
      <dsp:nvSpPr>
        <dsp:cNvPr id="0" name=""/>
        <dsp:cNvSpPr/>
      </dsp:nvSpPr>
      <dsp:spPr>
        <a:xfrm>
          <a:off x="622050" y="2773220"/>
          <a:ext cx="5571055" cy="0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1BA63B0-E767-4993-8BD5-CD7E5B44D23D}">
      <dsp:nvSpPr>
        <dsp:cNvPr id="0" name=""/>
        <dsp:cNvSpPr/>
      </dsp:nvSpPr>
      <dsp:spPr>
        <a:xfrm>
          <a:off x="726507" y="2806214"/>
          <a:ext cx="5466597" cy="65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должна быть логически противоречивой</a:t>
          </a:r>
          <a:endParaRPr lang="ru-RU" sz="1800" kern="1200" dirty="0"/>
        </a:p>
      </dsp:txBody>
      <dsp:txXfrm>
        <a:off x="726507" y="2806214"/>
        <a:ext cx="5466597" cy="659883"/>
      </dsp:txXfrm>
    </dsp:sp>
    <dsp:sp modelId="{6F11BD6C-5A9F-4A2D-A6E0-248D2B726A30}">
      <dsp:nvSpPr>
        <dsp:cNvPr id="0" name=""/>
        <dsp:cNvSpPr/>
      </dsp:nvSpPr>
      <dsp:spPr>
        <a:xfrm>
          <a:off x="622050" y="3466097"/>
          <a:ext cx="5571055" cy="0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F673-6F73-4E0B-92D4-551470A81D6F}">
      <dsp:nvSpPr>
        <dsp:cNvPr id="0" name=""/>
        <dsp:cNvSpPr/>
      </dsp:nvSpPr>
      <dsp:spPr>
        <a:xfrm>
          <a:off x="834525" y="400266"/>
          <a:ext cx="6458948" cy="1553976"/>
        </a:xfrm>
        <a:prstGeom prst="round2DiagRect">
          <a:avLst>
            <a:gd name="adj1" fmla="val 0"/>
            <a:gd name="adj2" fmla="val 1667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FEB93C-D26E-43C7-8875-4F114D7D4794}">
      <dsp:nvSpPr>
        <dsp:cNvPr id="0" name=""/>
        <dsp:cNvSpPr/>
      </dsp:nvSpPr>
      <dsp:spPr>
        <a:xfrm>
          <a:off x="4063999" y="565082"/>
          <a:ext cx="385" cy="1224345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C105585-10A6-42C1-BBA6-5B2D82F5A2A8}">
      <dsp:nvSpPr>
        <dsp:cNvPr id="0" name=""/>
        <dsp:cNvSpPr/>
      </dsp:nvSpPr>
      <dsp:spPr>
        <a:xfrm>
          <a:off x="953640" y="514023"/>
          <a:ext cx="3034165" cy="13185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основе логики и анализа имеющихся знаний, полученной информации</a:t>
          </a:r>
          <a:endParaRPr lang="ru-RU" sz="2000" kern="1200" dirty="0"/>
        </a:p>
      </dsp:txBody>
      <dsp:txXfrm>
        <a:off x="953640" y="514023"/>
        <a:ext cx="3034165" cy="1318525"/>
      </dsp:txXfrm>
    </dsp:sp>
    <dsp:sp modelId="{5FF9A591-1865-4FC7-BA2C-3A45798FEDD5}">
      <dsp:nvSpPr>
        <dsp:cNvPr id="0" name=""/>
        <dsp:cNvSpPr/>
      </dsp:nvSpPr>
      <dsp:spPr>
        <a:xfrm>
          <a:off x="4224341" y="502117"/>
          <a:ext cx="2946436" cy="13185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основе наблюдений, опытов, экспериментов</a:t>
          </a:r>
          <a:endParaRPr lang="ru-RU" sz="2000" kern="1200" dirty="0"/>
        </a:p>
      </dsp:txBody>
      <dsp:txXfrm>
        <a:off x="4224341" y="502117"/>
        <a:ext cx="2946436" cy="1318525"/>
      </dsp:txXfrm>
    </dsp:sp>
    <dsp:sp modelId="{6513B1D6-61FD-46A4-961B-C815E4F5C184}">
      <dsp:nvSpPr>
        <dsp:cNvPr id="0" name=""/>
        <dsp:cNvSpPr/>
      </dsp:nvSpPr>
      <dsp:spPr>
        <a:xfrm rot="16200000">
          <a:off x="-237116" y="680338"/>
          <a:ext cx="1695247" cy="481615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-164328" y="873940"/>
        <a:ext cx="1549670" cy="239989"/>
      </dsp:txXfrm>
    </dsp:sp>
    <dsp:sp modelId="{0F39CE81-8556-40A3-9BD4-CBCF6B1091C6}">
      <dsp:nvSpPr>
        <dsp:cNvPr id="0" name=""/>
        <dsp:cNvSpPr/>
      </dsp:nvSpPr>
      <dsp:spPr>
        <a:xfrm rot="5400000">
          <a:off x="6658430" y="1187707"/>
          <a:ext cx="1695247" cy="481615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731219" y="1235732"/>
        <a:ext cx="1549670" cy="239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FBB469-F265-4E92-9517-EEAC7D764713}" type="datetime1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42A9F-EB4A-4976-901B-F47991B5E1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5DD1-5E80-4BCF-9B63-24689B47A738}" type="datetime1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AC6CC0-914F-4A6F-B8FE-1137B7ABBBE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56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81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0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23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788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27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881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891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781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56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23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23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423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429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789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04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552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749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788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5436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81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29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00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855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60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688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699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236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7786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959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89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410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56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6992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234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999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32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69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12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13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714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9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rtlCol="0"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rtlCol="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мка из круг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BEAB23-9C50-4E21-80EB-531057D00F73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 rtlCol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 rtl="0"/>
            <a:r>
              <a:rPr lang="ru-RU" noProof="0" dirty="0"/>
              <a:t>Миллиард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4" name="Текст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 rtlCol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 rtl="0"/>
            <a:r>
              <a:rPr lang="ru-RU" noProof="0" dirty="0"/>
              <a:t>Миллиард</a:t>
            </a:r>
          </a:p>
        </p:txBody>
      </p:sp>
      <p:sp>
        <p:nvSpPr>
          <p:cNvPr id="35" name="Текст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 rtlCol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 rtl="0"/>
            <a:r>
              <a:rPr lang="ru-RU" noProof="0" dirty="0"/>
              <a:t>Миллиард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050615-84F8-43C8-8B94-1337669963D2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 rtlCol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 rtlCol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 rtlCol="0"/>
          <a:lstStyle/>
          <a:p>
            <a:pPr rtl="0"/>
            <a:fld id="{4DE74897-CABE-46A1-936E-11594ED6C02D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2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2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3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1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4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3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5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4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8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5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9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6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Дороже</a:t>
            </a:r>
          </a:p>
        </p:txBody>
      </p:sp>
      <p:cxnSp>
        <p:nvCxnSpPr>
          <p:cNvPr id="34" name="Прямая со стрелкой 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 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Дешевле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Менее удобно</a:t>
            </a:r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Более удобно</a:t>
            </a:r>
          </a:p>
        </p:txBody>
      </p:sp>
      <p:sp>
        <p:nvSpPr>
          <p:cNvPr id="21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рех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C095B-77EC-4C8C-B4F2-F36303A6FAD0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 rtlCol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8328" indent="-18288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 rtlCol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8328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 rtlCol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6CFF9-6ED9-410B-AE1A-12323C54ED4F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6D55DA-B5BB-449B-BF19-97053FDAD463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4" name="Текст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8" name="Текст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5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 rtlCol="0">
            <a:noAutofit/>
          </a:bodyPr>
          <a:lstStyle/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308EE-7741-4615-B633-B2958A2A9414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Заполнитель таблицы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1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груп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2" name="Рисунок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3" name="Рисунок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3D1F1-2A95-4F38-B27C-D23EF8C5E468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 rtlCol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rtlCol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 rtlCol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rtlCol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4" name="Текст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 rtlCol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rtlCol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sp>
        <p:nvSpPr>
          <p:cNvPr id="2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0CEF55-CE3F-479C-AEB2-81ABE8761F2C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48" name="Текст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49" name="Рисунок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52" name="Рисунок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55" name="Рисунок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7" name="Текст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58" name="Рисунок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60" name="Текст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61" name="Рисунок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 rtlCol="0">
            <a:noAutofit/>
          </a:bodyPr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92BDC-A620-40A6-88DB-C46EA54B24C3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Заполнитель диаграммы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3" name="Текст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3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объект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rtlCol="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 rtlCol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pPr rtl="0"/>
            <a:r>
              <a:rPr lang="ru-RU" noProof="0" dirty="0"/>
              <a:t>Щелкните, чтобы изменить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274E15FD-ED14-4856-8C04-EACC126827D2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 rtlCol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rtlCol="0" anchor="ctr" anchorCtr="0">
            <a:normAutofit/>
          </a:bodyPr>
          <a:lstStyle>
            <a:lvl1pPr algn="ctr">
              <a:defRPr sz="55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rtlCol="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rtl="0"/>
            <a:r>
              <a:rPr lang="ru-RU" noProof="0" dirty="0"/>
              <a:t>svetlana@fabrikam.com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rtl="0"/>
            <a:r>
              <a:rPr lang="ru-RU" noProof="0" dirty="0"/>
              <a:t>404-555-01-15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Веб-сайт: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4151A-F2C3-4EDA-A857-6E0FBF25D956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52" name="Рисунок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31B7D974-9B1F-4BFD-A0F1-B7E5C998F977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 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елефон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 rtlCol="0"/>
          <a:lstStyle/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7A8C7-7ED6-4661-AEB4-F0847FC58415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rtlCol="0"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rtlCol="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7987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 rtlCol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pPr rtl="0"/>
            <a:r>
              <a:rPr lang="ru-RU" noProof="0" dirty="0"/>
              <a:t>Щелкните, чтобы изменить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4231680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39"/>
            <a:ext cx="10515600" cy="3874709"/>
          </a:xfrm>
        </p:spPr>
        <p:txBody>
          <a:bodyPr rtlCol="0"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F62BA-2050-48CF-9650-C2F7275AF695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66012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C7616D-B363-409D-AB51-4133A2B8E8DB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88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4823F-ABA4-4658-83A8-7DB50CC5132B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400" noProof="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66173"/>
            <a:ext cx="4817357" cy="338901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4467"/>
            <a:ext cx="4817357" cy="2667396"/>
          </a:xfrm>
        </p:spPr>
        <p:txBody>
          <a:bodyPr rtlCol="0"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790" y="2614467"/>
            <a:ext cx="4859598" cy="2667396"/>
          </a:xfrm>
        </p:spPr>
        <p:txBody>
          <a:bodyPr rtlCol="0"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20815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Щелкните, чтобы изменить название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/>
          <a:p>
            <a:pPr rtl="0"/>
            <a:fld id="{893E4FF4-65A9-4799-8DF2-B525DB780323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/>
          <a:p>
            <a:pPr rtl="0"/>
            <a:fld id="{0A2CCFA2-02BD-4DCC-A568-F5776D82A43A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0028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F3DE0221-DA13-484E-A760-8C9BD129C7C2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199"/>
            <a:ext cx="5653088" cy="5403851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38592985-9024-4AE7-850B-F2836A3175DA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0065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9E2179B-C9DF-4ADF-B081-2861E97C1A43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 rtlCol="0"/>
          <a:lstStyle>
            <a:lvl1pPr algn="ct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7728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  <a:br>
              <a:rPr lang="ru-RU" noProof="0" dirty="0"/>
            </a:br>
            <a:r>
              <a:rPr lang="ru-RU" noProof="0" dirty="0"/>
              <a:t>стили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  <a:br>
              <a:rPr lang="ru-RU" noProof="0" dirty="0"/>
            </a:br>
            <a:r>
              <a:rPr lang="ru-RU" noProof="0" dirty="0"/>
              <a:t>стили</a:t>
            </a:r>
          </a:p>
        </p:txBody>
      </p:sp>
      <p:sp>
        <p:nvSpPr>
          <p:cNvPr id="17" name="Рисунок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  <a:br>
              <a:rPr lang="ru-RU" noProof="0" dirty="0"/>
            </a:br>
            <a:r>
              <a:rPr lang="ru-RU" noProof="0" dirty="0"/>
              <a:t>стили</a:t>
            </a:r>
          </a:p>
        </p:txBody>
      </p:sp>
      <p:sp>
        <p:nvSpPr>
          <p:cNvPr id="24" name="Рисунок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4CB6159E-5FDA-434C-9976-C2D944203706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 rtlCol="0"/>
          <a:lstStyle/>
          <a:p>
            <a:pPr rtl="0"/>
            <a:r>
              <a:rPr lang="ru-RU" noProof="0" dirty="0"/>
              <a:t>Щелкните, чтобы изменить стиль названия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/>
          <a:lstStyle/>
          <a:p>
            <a:pPr rtl="0"/>
            <a:fld id="{29EE997C-0E03-43C7-ADC5-2EF6FB58BA40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5" name="Рисунок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CA450-34D0-4B9B-9941-816FCDA5E28F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нитор и два бло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0698AF-8661-4543-8D60-1EF1AA3EB9E0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пуляр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F2810C-B753-4586-979D-ED22B4A141CC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28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8EED96-4C67-45C9-8C7A-AF9743E1C580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610A9B49-43AB-48C8-A18A-36A0D8A1A792}" type="datetime1">
              <a:rPr lang="ru-RU" noProof="0" smtClean="0"/>
              <a:t>18.03.2022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9" r:id="rId6"/>
    <p:sldLayoutId id="2147483662" r:id="rId7"/>
    <p:sldLayoutId id="2147483667" r:id="rId8"/>
    <p:sldLayoutId id="2147483668" r:id="rId9"/>
    <p:sldLayoutId id="2147483654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7" r:id="rId25"/>
    <p:sldLayoutId id="2147483688" r:id="rId26"/>
    <p:sldLayoutId id="2147483696" r:id="rId27"/>
    <p:sldLayoutId id="2147483693" r:id="rId28"/>
    <p:sldLayoutId id="2147483692" r:id="rId29"/>
    <p:sldLayoutId id="2147483694" r:id="rId30"/>
    <p:sldLayoutId id="2147483686" r:id="rId31"/>
    <p:sldLayoutId id="2147483695" r:id="rId32"/>
    <p:sldLayoutId id="2147483690" r:id="rId33"/>
    <p:sldLayoutId id="2147483685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sv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edit-a-presentation-ff353d37-742a-4aa8-8bdd-6b1f488127a2?ui=ru-RU&amp;rs=ru-RU&amp;ad=R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282915"/>
            <a:ext cx="11274552" cy="1348720"/>
          </a:xfrm>
        </p:spPr>
        <p:txBody>
          <a:bodyPr rtlCol="0"/>
          <a:lstStyle/>
          <a:p>
            <a:pPr rtl="0"/>
            <a:r>
              <a:rPr lang="ru-RU" dirty="0" smtClean="0"/>
              <a:t>Тема 4. Проектное решение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39A2B74-3287-4C03-80AF-662CC92EF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89" y="2328320"/>
            <a:ext cx="11236887" cy="2295932"/>
          </a:xfrm>
        </p:spPr>
        <p:txBody>
          <a:bodyPr rtlCol="0">
            <a:normAutofit/>
          </a:bodyPr>
          <a:lstStyle/>
          <a:p>
            <a:pPr marL="514350" indent="-514350" rtl="0">
              <a:buAutoNum type="arabicPeriod"/>
            </a:pPr>
            <a:r>
              <a:rPr lang="ru-RU" sz="4000" dirty="0" smtClean="0">
                <a:solidFill>
                  <a:srgbClr val="000000"/>
                </a:solidFill>
              </a:rPr>
              <a:t>Гипотеза и способы ее проверки</a:t>
            </a:r>
          </a:p>
          <a:p>
            <a:pPr marL="514350" indent="-514350" rtl="0">
              <a:buAutoNum type="arabicPeriod"/>
            </a:pPr>
            <a:r>
              <a:rPr lang="ru-RU" sz="4000" dirty="0" smtClean="0">
                <a:solidFill>
                  <a:srgbClr val="000000"/>
                </a:solidFill>
              </a:rPr>
              <a:t>Прототип и </a:t>
            </a:r>
            <a:r>
              <a:rPr lang="en-US" sz="4000" dirty="0" smtClean="0">
                <a:solidFill>
                  <a:srgbClr val="000000"/>
                </a:solidFill>
              </a:rPr>
              <a:t>MPV</a:t>
            </a:r>
            <a:endParaRPr lang="ru-RU" sz="4000" dirty="0" smtClean="0">
              <a:solidFill>
                <a:srgbClr val="000000"/>
              </a:solidFill>
            </a:endParaRPr>
          </a:p>
          <a:p>
            <a:pPr marL="514350" indent="-514350" rtl="0">
              <a:buAutoNum type="arabicPeriod"/>
            </a:pPr>
            <a:r>
              <a:rPr lang="ru-RU" sz="4000" dirty="0" smtClean="0">
                <a:solidFill>
                  <a:srgbClr val="000000"/>
                </a:solidFill>
              </a:rPr>
              <a:t>Рынок</a:t>
            </a:r>
            <a:endParaRPr lang="ru-RU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5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6FE440-470B-4A07-B866-F0955087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245326" y="3283132"/>
            <a:ext cx="3257005" cy="26789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4231" t="2912" r="16164" b="14507"/>
          <a:stretch/>
        </p:blipFill>
        <p:spPr>
          <a:xfrm>
            <a:off x="1375954" y="3596639"/>
            <a:ext cx="2996925" cy="2072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7267303" y="3283131"/>
            <a:ext cx="3257005" cy="26789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0000"/>
                </a:solidFill>
              </a:rPr>
              <a:t>1. Схема деятельности</a:t>
            </a:r>
          </a:p>
          <a:p>
            <a:pPr algn="ctr"/>
            <a:r>
              <a:rPr lang="ru-RU" sz="2600" dirty="0" smtClean="0">
                <a:solidFill>
                  <a:srgbClr val="000000"/>
                </a:solidFill>
              </a:rPr>
              <a:t>2. Архитектура продукта</a:t>
            </a:r>
            <a:endParaRPr lang="ru-RU" sz="2600" dirty="0">
              <a:solidFill>
                <a:srgbClr val="00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791200" y="2891246"/>
            <a:ext cx="1" cy="2882537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791201" y="1541417"/>
            <a:ext cx="3319200" cy="1349829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73234" y="1541417"/>
            <a:ext cx="3317966" cy="1349829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94514" y="3735977"/>
            <a:ext cx="553998" cy="18549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32565" y="3735977"/>
            <a:ext cx="553998" cy="18549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вызов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217" y="695011"/>
            <a:ext cx="1379305" cy="137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5511522" y="929976"/>
            <a:ext cx="258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Принципиальное решение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3762104" y="2018850"/>
            <a:ext cx="1884902" cy="1405295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511522" y="2074316"/>
            <a:ext cx="270968" cy="1844541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978434" y="2063931"/>
            <a:ext cx="1632857" cy="1672046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75954" y="6057923"/>
            <a:ext cx="299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Анализ ситуации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97342" y="6057923"/>
            <a:ext cx="299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Образ будущего</a:t>
            </a:r>
            <a:endParaRPr lang="ru-RU" b="1" dirty="0">
              <a:solidFill>
                <a:srgbClr val="000000"/>
              </a:solidFill>
            </a:endParaRPr>
          </a:p>
        </p:txBody>
      </p:sp>
      <p:cxnSp>
        <p:nvCxnSpPr>
          <p:cNvPr id="47" name="Скругленная соединительная линия 46"/>
          <p:cNvCxnSpPr>
            <a:stCxn id="11" idx="5"/>
            <a:endCxn id="16" idx="3"/>
          </p:cNvCxnSpPr>
          <p:nvPr/>
        </p:nvCxnSpPr>
        <p:spPr>
          <a:xfrm rot="5400000" flipH="1" flipV="1">
            <a:off x="5884816" y="3710336"/>
            <a:ext cx="1" cy="3718926"/>
          </a:xfrm>
          <a:prstGeom prst="curvedConnector3">
            <a:avLst>
              <a:gd name="adj1" fmla="val -62093000000"/>
            </a:avLst>
          </a:prstGeom>
          <a:ln w="28575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98275" y="5799909"/>
            <a:ext cx="248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Дорожная карта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761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6F86-0D7E-4256-941A-55DA4EAE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8" y="255904"/>
            <a:ext cx="10984465" cy="536576"/>
          </a:xfrm>
        </p:spPr>
        <p:txBody>
          <a:bodyPr rtlCol="0"/>
          <a:lstStyle/>
          <a:p>
            <a:pPr algn="ctr" rtl="0"/>
            <a:r>
              <a:rPr lang="ru-RU" b="0" dirty="0" smtClean="0"/>
              <a:t>Схема деятельности – проработка образа будущего</a:t>
            </a:r>
            <a:endParaRPr lang="ru-RU" b="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BD8F954-9938-43DE-B7DE-6ABE7B7CA9C5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2"/>
            <a:ext cx="10072017" cy="3890853"/>
          </a:xfrm>
        </p:spPr>
        <p:txBody>
          <a:bodyPr rtlCol="0">
            <a:noAutofit/>
          </a:bodyPr>
          <a:lstStyle/>
          <a:p>
            <a:pPr marL="342900" indent="-342900" rtl="0">
              <a:buAutoNum type="arabicPeriod"/>
            </a:pPr>
            <a:r>
              <a:rPr lang="ru-RU" sz="2400" dirty="0" smtClean="0"/>
              <a:t>Нарисовать новую схему деятельности (на базе анализа ситуации), в которой реализуется ваш проект (техническая система).</a:t>
            </a:r>
          </a:p>
          <a:p>
            <a:pPr marL="342900" indent="-342900" rtl="0">
              <a:buAutoNum type="arabicPeriod"/>
            </a:pPr>
            <a:r>
              <a:rPr lang="ru-RU" sz="2400" dirty="0" smtClean="0"/>
              <a:t>Самоопределиться, где на этой схеме вы и в каком качестве.</a:t>
            </a:r>
          </a:p>
          <a:p>
            <a:pPr rtl="0"/>
            <a:endParaRPr lang="ru-RU" sz="2400" dirty="0"/>
          </a:p>
          <a:p>
            <a:pPr rtl="0"/>
            <a:r>
              <a:rPr lang="ru-RU" sz="2400" dirty="0" smtClean="0"/>
              <a:t>Далее возможно детальное проектирование различных аспектов деятельности: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ru-RU" sz="2400" dirty="0" smtClean="0"/>
              <a:t>Организационного;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ru-RU" sz="2400" dirty="0" smtClean="0"/>
              <a:t>Финансового;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ru-RU" sz="2400" dirty="0" smtClean="0"/>
              <a:t>Юридического.</a:t>
            </a: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86044B-E427-4C72-B0DD-461D2D9F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24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6F86-0D7E-4256-941A-55DA4EAE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8" y="255904"/>
            <a:ext cx="10984465" cy="536576"/>
          </a:xfrm>
        </p:spPr>
        <p:txBody>
          <a:bodyPr rtlCol="0"/>
          <a:lstStyle/>
          <a:p>
            <a:pPr algn="ctr" rtl="0"/>
            <a:r>
              <a:rPr lang="ru-RU" b="0" dirty="0" smtClean="0"/>
              <a:t>Архитектура продукта – проработка образа будущего</a:t>
            </a:r>
            <a:endParaRPr lang="ru-RU" b="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BD8F954-9938-43DE-B7DE-6ABE7B7CA9C5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2"/>
            <a:ext cx="10072017" cy="4169528"/>
          </a:xfrm>
        </p:spPr>
        <p:txBody>
          <a:bodyPr rtlCol="0">
            <a:noAutofit/>
          </a:bodyPr>
          <a:lstStyle/>
          <a:p>
            <a:pPr marL="342900" indent="-342900" rtl="0">
              <a:buAutoNum type="arabicPeriod"/>
            </a:pPr>
            <a:r>
              <a:rPr lang="ru-RU" sz="2800" dirty="0" smtClean="0"/>
              <a:t>Определить функции продукта – сделать функциональную схему.</a:t>
            </a:r>
          </a:p>
          <a:p>
            <a:pPr marL="342900" indent="-342900" rtl="0">
              <a:buAutoNum type="arabicPeriod"/>
            </a:pPr>
            <a:r>
              <a:rPr lang="ru-RU" sz="2800" dirty="0" smtClean="0"/>
              <a:t>Определить требования к функциональным блокам.</a:t>
            </a:r>
          </a:p>
          <a:p>
            <a:pPr marL="342900" indent="-342900" rtl="0">
              <a:buAutoNum type="arabicPeriod"/>
            </a:pPr>
            <a:r>
              <a:rPr lang="ru-RU" sz="2800" dirty="0" smtClean="0"/>
              <a:t>Определить какие компоненты стоят за функциями, сделать компонентную схему.</a:t>
            </a:r>
          </a:p>
          <a:p>
            <a:pPr marL="342900" indent="-342900" rtl="0">
              <a:buAutoNum type="arabicPeriod"/>
            </a:pPr>
            <a:r>
              <a:rPr lang="ru-RU" sz="2800" dirty="0" smtClean="0"/>
              <a:t>При необходимости определить из каких подфункций и подкомпонентов состоят компоненты.</a:t>
            </a:r>
          </a:p>
          <a:p>
            <a:pPr marL="342900" indent="-342900" rtl="0">
              <a:buAutoNum type="arabicPeriod"/>
            </a:pPr>
            <a:r>
              <a:rPr lang="ru-RU" sz="2800" dirty="0" smtClean="0"/>
              <a:t>Определить, какие компоненты (прототипы или макеты компонентов) вы можете реализовать со школьниками.</a:t>
            </a:r>
            <a:endParaRPr lang="ru-RU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86044B-E427-4C72-B0DD-461D2D9F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13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6F86-0D7E-4256-941A-55DA4EAE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8" y="255904"/>
            <a:ext cx="10984465" cy="536576"/>
          </a:xfrm>
        </p:spPr>
        <p:txBody>
          <a:bodyPr rtlCol="0"/>
          <a:lstStyle/>
          <a:p>
            <a:pPr algn="ctr" rtl="0"/>
            <a:r>
              <a:rPr lang="ru-RU" b="0" dirty="0" smtClean="0"/>
              <a:t>Инструмент – </a:t>
            </a:r>
            <a:r>
              <a:rPr lang="en-US" b="0" dirty="0" smtClean="0"/>
              <a:t>V</a:t>
            </a:r>
            <a:r>
              <a:rPr lang="ru-RU" b="0" dirty="0" smtClean="0"/>
              <a:t>-модель и управление требованиями</a:t>
            </a:r>
            <a:endParaRPr lang="ru-RU" b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86044B-E427-4C72-B0DD-461D2D9F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13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6635" b="17333"/>
          <a:stretch/>
        </p:blipFill>
        <p:spPr>
          <a:xfrm>
            <a:off x="1035541" y="1089117"/>
            <a:ext cx="10269414" cy="508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27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F3C92-FA88-4A0C-B400-5D88B6D2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147" y="92307"/>
            <a:ext cx="9037320" cy="566931"/>
          </a:xfrm>
        </p:spPr>
        <p:txBody>
          <a:bodyPr rtlCol="0"/>
          <a:lstStyle/>
          <a:p>
            <a:pPr algn="ctr"/>
            <a:r>
              <a:rPr lang="ru-RU" dirty="0" smtClean="0"/>
              <a:t>2. Прототип </a:t>
            </a:r>
            <a:r>
              <a:rPr lang="ru-RU" dirty="0"/>
              <a:t>и </a:t>
            </a:r>
            <a:r>
              <a:rPr lang="en-US" dirty="0"/>
              <a:t>MPV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FF92B29-3AF7-4EF1-A753-98869727CB6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24989" y="855318"/>
            <a:ext cx="10622280" cy="1217321"/>
          </a:xfrm>
        </p:spPr>
        <p:txBody>
          <a:bodyPr rtlCol="0">
            <a:normAutofit/>
          </a:bodyPr>
          <a:lstStyle/>
          <a:p>
            <a:r>
              <a:rPr lang="ru-RU" sz="2600" dirty="0"/>
              <a:t>MVP и прототип — два важнейших инструмента, которые необходимы </a:t>
            </a:r>
            <a:r>
              <a:rPr lang="ru-RU" sz="2600" dirty="0" err="1"/>
              <a:t>стартапу</a:t>
            </a:r>
            <a:r>
              <a:rPr lang="ru-RU" sz="2600" dirty="0"/>
              <a:t> для тестирования гипотез перед тем, как вкладывать усилия и деньги в полноценную разработку продукта.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E98698-98C2-42EB-AA76-F053D543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14</a:t>
            </a:fld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 t="28015" r="35889" b="26943"/>
          <a:stretch/>
        </p:blipFill>
        <p:spPr>
          <a:xfrm>
            <a:off x="1114697" y="2469203"/>
            <a:ext cx="4457811" cy="2499361"/>
          </a:xfrm>
        </p:spPr>
      </p:pic>
    </p:spTree>
    <p:extLst>
      <p:ext uri="{BB962C8B-B14F-4D97-AF65-F5344CB8AC3E}">
        <p14:creationId xmlns:p14="http://schemas.microsoft.com/office/powerpoint/2010/main" val="1426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8566EB2E-6AE9-42DF-A710-12C109E0B7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4712" y="2623018"/>
            <a:ext cx="8112533" cy="781561"/>
          </a:xfrm>
        </p:spPr>
        <p:txBody>
          <a:bodyPr rtlCol="0"/>
          <a:lstStyle/>
          <a:p>
            <a:r>
              <a:rPr lang="ru-RU" dirty="0"/>
              <a:t>Прототип или </a:t>
            </a:r>
            <a:r>
              <a:rPr lang="en-US" dirty="0"/>
              <a:t>MVP?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337725-A3E0-422E-B3BE-2648171D1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5265" y="306546"/>
            <a:ext cx="5442267" cy="1934221"/>
          </a:xfrm>
        </p:spPr>
        <p:txBody>
          <a:bodyPr rtlCol="0" anchor="t">
            <a:normAutofit/>
          </a:bodyPr>
          <a:lstStyle/>
          <a:p>
            <a:r>
              <a:rPr lang="ru-RU" sz="2400" dirty="0"/>
              <a:t>2. Мы делаем _____________, чтобы протестировать, готова ли аудитория платить за наш продукт.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2E9E4B-33CC-4919-B025-E775165A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AE337725-A3E0-422E-B3BE-2648171D1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545" y="360487"/>
            <a:ext cx="5442267" cy="1934221"/>
          </a:xfrm>
        </p:spPr>
        <p:txBody>
          <a:bodyPr rtlCol="0">
            <a:normAutofit fontScale="92500"/>
          </a:bodyPr>
          <a:lstStyle/>
          <a:p>
            <a:r>
              <a:rPr lang="ru-RU" sz="2400" dirty="0" smtClean="0"/>
              <a:t>1. Мы </a:t>
            </a:r>
            <a:r>
              <a:rPr lang="ru-RU" sz="2400" dirty="0"/>
              <a:t>делаем _____________, чтобы проверить, возможно ли в принципе создать задуманный продукт, как аудитория будет с ним взаимодействовать, где в этом взаимодействии могут возникнуть проблемы.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AE337725-A3E0-422E-B3BE-2648171D1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585" y="3885436"/>
            <a:ext cx="5442267" cy="408179"/>
          </a:xfrm>
        </p:spPr>
        <p:txBody>
          <a:bodyPr rtlCol="0" anchor="t">
            <a:norm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. </a:t>
            </a:r>
            <a:r>
              <a:rPr lang="ru-RU" sz="2400" dirty="0"/>
              <a:t>Посмотрите на </a:t>
            </a:r>
            <a:r>
              <a:rPr lang="ru-RU" sz="2400" dirty="0" smtClean="0"/>
              <a:t>картинку. Что </a:t>
            </a:r>
            <a:r>
              <a:rPr lang="ru-RU" sz="2400" dirty="0"/>
              <a:t>на ней?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81" y="4205406"/>
            <a:ext cx="2806873" cy="2331635"/>
          </a:xfrm>
          <a:prstGeom prst="rect">
            <a:avLst/>
          </a:prstGeom>
        </p:spPr>
      </p:pic>
      <p:sp>
        <p:nvSpPr>
          <p:cNvPr id="26" name="Текст 8">
            <a:extLst>
              <a:ext uri="{FF2B5EF4-FFF2-40B4-BE49-F238E27FC236}">
                <a16:creationId xmlns:a16="http://schemas.microsoft.com/office/drawing/2014/main" id="{AE337725-A3E0-422E-B3BE-2648171D1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5265" y="3885435"/>
            <a:ext cx="5442267" cy="408179"/>
          </a:xfrm>
        </p:spPr>
        <p:txBody>
          <a:bodyPr rtlCol="0" anchor="t">
            <a:normAutofit/>
          </a:bodyPr>
          <a:lstStyle/>
          <a:p>
            <a:r>
              <a:rPr lang="ru-RU" sz="2400" dirty="0" smtClean="0"/>
              <a:t>4. </a:t>
            </a:r>
            <a:r>
              <a:rPr lang="ru-RU" sz="2400" dirty="0"/>
              <a:t>Посмотрите на </a:t>
            </a:r>
            <a:r>
              <a:rPr lang="ru-RU" sz="2400" dirty="0" smtClean="0"/>
              <a:t>картинку. Что </a:t>
            </a:r>
            <a:r>
              <a:rPr lang="ru-RU" sz="2400" dirty="0"/>
              <a:t>на ней?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96" y="4195056"/>
            <a:ext cx="4819603" cy="23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84C9B-ED7B-4445-BEC7-1C96A149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96" y="313188"/>
            <a:ext cx="11764689" cy="568800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 чем разница между прототипом и </a:t>
            </a:r>
            <a:r>
              <a:rPr lang="en-US" sz="2800" dirty="0" smtClean="0">
                <a:solidFill>
                  <a:srgbClr val="FF0000"/>
                </a:solidFill>
              </a:rPr>
              <a:t>MVP</a:t>
            </a:r>
            <a:r>
              <a:rPr lang="ru-RU" sz="2800" dirty="0" smtClean="0">
                <a:solidFill>
                  <a:srgbClr val="FF0000"/>
                </a:solidFill>
              </a:rPr>
              <a:t>?</a:t>
            </a:r>
            <a:endParaRPr lang="ru-RU" sz="2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7F51BD2-4CE8-4426-BEE1-08B7F601F4D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278674" y="1166728"/>
            <a:ext cx="5378471" cy="1149189"/>
          </a:xfrm>
        </p:spPr>
        <p:txBody>
          <a:bodyPr rtlCol="0">
            <a:noAutofit/>
          </a:bodyPr>
          <a:lstStyle/>
          <a:p>
            <a:pPr algn="ctr"/>
            <a:r>
              <a:rPr lang="ru-RU" sz="2400" b="1" i="1" dirty="0"/>
              <a:t>Прототип - это имитация взаимодействия пользователя с продуктом.</a:t>
            </a:r>
            <a:endParaRPr lang="ru-RU" sz="2400" b="1" i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669ADFB-458A-40C3-9DE4-619886CEB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92" y="3017600"/>
            <a:ext cx="5834154" cy="883840"/>
          </a:xfrm>
        </p:spPr>
        <p:txBody>
          <a:bodyPr rtlCol="0">
            <a:noAutofit/>
          </a:bodyPr>
          <a:lstStyle/>
          <a:p>
            <a:r>
              <a:rPr lang="ru-RU" b="0" dirty="0"/>
              <a:t>Задачи прототипа — доказать, что продукт </a:t>
            </a:r>
            <a:r>
              <a:rPr lang="ru-RU" b="0" dirty="0" smtClean="0"/>
              <a:t>возможно </a:t>
            </a:r>
            <a:r>
              <a:rPr lang="ru-RU" b="0" dirty="0"/>
              <a:t>реализовать, проверить, решает ли он боль клиента, понять, как он будет работать.</a:t>
            </a:r>
            <a:endParaRPr lang="ru-RU" b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151F91C-5F8D-4A11-862D-F2EEB016B2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409" y="4603123"/>
            <a:ext cx="5546770" cy="1318678"/>
          </a:xfrm>
        </p:spPr>
        <p:txBody>
          <a:bodyPr rtlCol="0">
            <a:normAutofit/>
          </a:bodyPr>
          <a:lstStyle/>
          <a:p>
            <a:r>
              <a:rPr lang="ru-RU" sz="1800" i="1" dirty="0"/>
              <a:t>на своей кухне подготовить наборы, развести их друзьям и посмотреть, как они будут ими пользоваться: что им понравится, что нет, с чем возникнут проблемы</a:t>
            </a:r>
            <a:endParaRPr lang="ru-RU" sz="1800" i="1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FA68E2-3273-4C30-84B4-741FC198917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16819" y="4603123"/>
            <a:ext cx="5290285" cy="1318678"/>
          </a:xfrm>
        </p:spPr>
        <p:txBody>
          <a:bodyPr rtlCol="0">
            <a:normAutofit/>
          </a:bodyPr>
          <a:lstStyle/>
          <a:p>
            <a:r>
              <a:rPr lang="ru-RU" sz="1800" i="1" dirty="0"/>
              <a:t>создать сайт, на котором можно заказать один из трех вариантов тех же наборов для ужинов с доставкой в один из </a:t>
            </a:r>
            <a:r>
              <a:rPr lang="ru-RU" sz="1800" i="1" dirty="0" smtClean="0"/>
              <a:t>районов города</a:t>
            </a:r>
            <a:endParaRPr lang="ru-RU" sz="1800" i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A55FF9-7ABA-4DBF-88DE-CDB55A36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97F51BD2-4CE8-4426-BEE1-08B7F601F4D1}"/>
              </a:ext>
            </a:extLst>
          </p:cNvPr>
          <p:cNvSpPr txBox="1">
            <a:spLocks/>
          </p:cNvSpPr>
          <p:nvPr/>
        </p:nvSpPr>
        <p:spPr>
          <a:xfrm>
            <a:off x="6216820" y="1027612"/>
            <a:ext cx="5378471" cy="1288306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/>
              <a:t>MVP — это версия продукта, которой клиенты могут воспользоваться, чтобы получить заявленную ценность.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A669ADFB-458A-40C3-9DE4-619886CEBBB8}"/>
              </a:ext>
            </a:extLst>
          </p:cNvPr>
          <p:cNvSpPr txBox="1">
            <a:spLocks/>
          </p:cNvSpPr>
          <p:nvPr/>
        </p:nvSpPr>
        <p:spPr>
          <a:xfrm>
            <a:off x="6216819" y="3017600"/>
            <a:ext cx="5378471" cy="883840"/>
          </a:xfrm>
          <a:prstGeom prst="rect">
            <a:avLst/>
          </a:prstGeom>
        </p:spPr>
        <p:txBody>
          <a:bodyPr vert="horz" lIns="3600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Задача MVP — собрать данные, которые помогут подтвердить или опровергнуть продуктовые гипотезы.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470034" y="2207704"/>
            <a:ext cx="2995749" cy="644434"/>
          </a:xfrm>
          <a:prstGeom prst="downArrow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408179" y="2373166"/>
            <a:ext cx="2995749" cy="478972"/>
          </a:xfrm>
          <a:prstGeom prst="downArrow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A669ADFB-458A-40C3-9DE4-619886CEBBB8}"/>
              </a:ext>
            </a:extLst>
          </p:cNvPr>
          <p:cNvSpPr txBox="1">
            <a:spLocks/>
          </p:cNvSpPr>
          <p:nvPr/>
        </p:nvSpPr>
        <p:spPr>
          <a:xfrm>
            <a:off x="148046" y="4188823"/>
            <a:ext cx="11582400" cy="335922"/>
          </a:xfrm>
          <a:prstGeom prst="rect">
            <a:avLst/>
          </a:prstGeom>
        </p:spPr>
        <p:txBody>
          <a:bodyPr vert="horz" lIns="3600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Пример</a:t>
            </a:r>
            <a:r>
              <a:rPr lang="ru-RU" i="1" dirty="0">
                <a:solidFill>
                  <a:srgbClr val="C00000"/>
                </a:solidFill>
              </a:rPr>
              <a:t>: Вы хотите создать сервис по доставке набора продуктов для ужинов на неделю.</a:t>
            </a:r>
          </a:p>
        </p:txBody>
      </p:sp>
    </p:spTree>
    <p:extLst>
      <p:ext uri="{BB962C8B-B14F-4D97-AF65-F5344CB8AC3E}">
        <p14:creationId xmlns:p14="http://schemas.microsoft.com/office/powerpoint/2010/main" val="270330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6F86-0D7E-4256-941A-55DA4EAE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8" y="255904"/>
            <a:ext cx="10984465" cy="536576"/>
          </a:xfrm>
        </p:spPr>
        <p:txBody>
          <a:bodyPr rtlCol="0"/>
          <a:lstStyle/>
          <a:p>
            <a:pPr algn="ctr" rtl="0"/>
            <a:r>
              <a:rPr lang="ru-RU" b="0" dirty="0" smtClean="0"/>
              <a:t>Последовательность работы с прототипом</a:t>
            </a:r>
            <a:endParaRPr lang="ru-RU" b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86044B-E427-4C72-B0DD-461D2D9F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17</a:t>
            </a:fld>
            <a:endParaRPr lang="ru-RU" dirty="0"/>
          </a:p>
        </p:txBody>
      </p:sp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152421" y="1166108"/>
            <a:ext cx="1190625" cy="11906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62885" y="2434205"/>
            <a:ext cx="257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Определение ключевых функций прототипа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4"/>
          <a:stretch>
            <a:fillRect/>
          </a:stretch>
        </p:blipFill>
        <p:spPr>
          <a:xfrm>
            <a:off x="5538397" y="1166109"/>
            <a:ext cx="1190625" cy="1190625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5"/>
          <a:stretch>
            <a:fillRect/>
          </a:stretch>
        </p:blipFill>
        <p:spPr>
          <a:xfrm>
            <a:off x="8924373" y="1166108"/>
            <a:ext cx="1190625" cy="11906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76206" y="2434205"/>
            <a:ext cx="341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Разработка сценариев взаимодействия пользователя с прототипом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63893" y="2429531"/>
            <a:ext cx="219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Создание прототипа</a:t>
            </a:r>
          </a:p>
        </p:txBody>
      </p:sp>
      <p:pic>
        <p:nvPicPr>
          <p:cNvPr id="24" name="Рисунок 23"/>
          <p:cNvPicPr/>
          <p:nvPr/>
        </p:nvPicPr>
        <p:blipFill>
          <a:blip r:embed="rId6"/>
          <a:stretch>
            <a:fillRect/>
          </a:stretch>
        </p:blipFill>
        <p:spPr>
          <a:xfrm>
            <a:off x="2152421" y="4405817"/>
            <a:ext cx="1190625" cy="11906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83775" y="5645592"/>
            <a:ext cx="2212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Подготовка к тестированию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7"/>
          <a:stretch>
            <a:fillRect/>
          </a:stretch>
        </p:blipFill>
        <p:spPr>
          <a:xfrm>
            <a:off x="5538397" y="4403948"/>
            <a:ext cx="1190625" cy="1190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67249" y="5688591"/>
            <a:ext cx="1532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Тестирование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8"/>
          <a:stretch>
            <a:fillRect/>
          </a:stretch>
        </p:blipFill>
        <p:spPr>
          <a:xfrm>
            <a:off x="8924373" y="4403947"/>
            <a:ext cx="1190625" cy="1190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01642" y="5596258"/>
            <a:ext cx="263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Анализ результатов и выход на новую итерацию прототипа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631474" y="1761420"/>
            <a:ext cx="16372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039047" y="1761420"/>
            <a:ext cx="16372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21" idx="3"/>
            <a:endCxn id="24" idx="1"/>
          </p:cNvCxnSpPr>
          <p:nvPr/>
        </p:nvCxnSpPr>
        <p:spPr>
          <a:xfrm flipH="1">
            <a:off x="2152421" y="1761421"/>
            <a:ext cx="7962577" cy="3239709"/>
          </a:xfrm>
          <a:prstGeom prst="bentConnector5">
            <a:avLst>
              <a:gd name="adj1" fmla="val -12386"/>
              <a:gd name="adj2" fmla="val 60752"/>
              <a:gd name="adj3" fmla="val 10823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602946" y="4999259"/>
            <a:ext cx="16372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039047" y="5023319"/>
            <a:ext cx="16372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0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53500-0DDA-4413-93F5-DB62B445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574" y="410072"/>
            <a:ext cx="8446723" cy="1166179"/>
          </a:xfrm>
        </p:spPr>
        <p:txBody>
          <a:bodyPr rtlCol="0">
            <a:normAutofit/>
          </a:bodyPr>
          <a:lstStyle/>
          <a:p>
            <a:pPr algn="ctr"/>
            <a:r>
              <a:rPr lang="ru-RU" dirty="0"/>
              <a:t>Теперь подробно рассмотрим каждый этап работы с прототипом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BCE920-72A2-47F9-825A-8D47D0868A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3522" y="2977977"/>
            <a:ext cx="424657" cy="781561"/>
          </a:xfrm>
        </p:spPr>
        <p:txBody>
          <a:bodyPr rtlCol="0"/>
          <a:lstStyle/>
          <a:p>
            <a:pPr rtl="0"/>
            <a:r>
              <a:rPr lang="ru-RU" dirty="0"/>
              <a:t>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0801E81-F581-4F86-A966-58A0B61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9139" y="3027212"/>
            <a:ext cx="2995181" cy="586845"/>
          </a:xfrm>
        </p:spPr>
        <p:txBody>
          <a:bodyPr rtlCol="0">
            <a:normAutofit lnSpcReduction="10000"/>
          </a:bodyPr>
          <a:lstStyle/>
          <a:p>
            <a:r>
              <a:rPr lang="ru-RU" i="1" dirty="0"/>
              <a:t>определите ключевые функции прототипа</a:t>
            </a:r>
            <a:endParaRPr lang="ru-RU" i="1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2D086C8-0938-466F-9707-4E66E031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522" y="3857897"/>
            <a:ext cx="3480798" cy="2360023"/>
          </a:xfrm>
        </p:spPr>
        <p:txBody>
          <a:bodyPr rtlCol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в </a:t>
            </a:r>
            <a:r>
              <a:rPr lang="ru-RU" sz="1800" dirty="0"/>
              <a:t>первую очередь </a:t>
            </a:r>
            <a:r>
              <a:rPr lang="ru-RU" sz="1800" dirty="0" smtClean="0"/>
              <a:t>нужно определить </a:t>
            </a:r>
            <a:r>
              <a:rPr lang="ru-RU" sz="1800" dirty="0"/>
              <a:t>самые важные функции прототипа, убрав все </a:t>
            </a:r>
            <a:r>
              <a:rPr lang="ru-RU" sz="1800" dirty="0" smtClean="0"/>
              <a:t>лишнее;</a:t>
            </a:r>
            <a:endParaRPr lang="ru-RU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без какой функции </a:t>
            </a:r>
            <a:r>
              <a:rPr lang="ru-RU" sz="1800" dirty="0" smtClean="0"/>
              <a:t>продукт </a:t>
            </a:r>
            <a:r>
              <a:rPr lang="ru-RU" sz="1800" dirty="0"/>
              <a:t>не имеет смысла?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нужно сосредоточиться на </a:t>
            </a:r>
            <a:r>
              <a:rPr lang="ru-RU" sz="1800" dirty="0" err="1"/>
              <a:t>прототипировании</a:t>
            </a:r>
            <a:r>
              <a:rPr lang="ru-RU" sz="1800" dirty="0"/>
              <a:t> именно этих функций.</a:t>
            </a:r>
            <a:endParaRPr lang="ru-RU" sz="180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D48F08A-DB4D-4A22-91C7-252109861A3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21038" y="2535702"/>
            <a:ext cx="477386" cy="781561"/>
          </a:xfrm>
        </p:spPr>
        <p:txBody>
          <a:bodyPr rtlCol="0"/>
          <a:lstStyle/>
          <a:p>
            <a:pPr rtl="0"/>
            <a:r>
              <a:rPr lang="ru-RU" dirty="0"/>
              <a:t>2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4B6F781-5753-4916-BEC6-4A34D54B4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91283" y="2977977"/>
            <a:ext cx="515115" cy="781561"/>
          </a:xfrm>
        </p:spPr>
        <p:txBody>
          <a:bodyPr rtlCol="0"/>
          <a:lstStyle/>
          <a:p>
            <a:pPr rtl="0"/>
            <a:r>
              <a:rPr lang="ru-RU" dirty="0"/>
              <a:t>3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C0801E81-F581-4F86-A966-58A0B61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8424" y="2630390"/>
            <a:ext cx="3070928" cy="592184"/>
          </a:xfrm>
        </p:spPr>
        <p:txBody>
          <a:bodyPr rtlCol="0">
            <a:normAutofit fontScale="92500"/>
          </a:bodyPr>
          <a:lstStyle/>
          <a:p>
            <a:r>
              <a:rPr lang="ru-RU" i="1" dirty="0" smtClean="0"/>
              <a:t>сценарии </a:t>
            </a:r>
            <a:r>
              <a:rPr lang="ru-RU" i="1" dirty="0"/>
              <a:t>взаимодействия пользователя</a:t>
            </a:r>
            <a:endParaRPr lang="ru-RU" i="1" dirty="0"/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id="{12D086C8-0938-466F-9707-4E66E031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0536" y="3315453"/>
            <a:ext cx="3480798" cy="3428818"/>
          </a:xfrm>
        </p:spPr>
        <p:txBody>
          <a:bodyPr rtlCol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+mj-lt"/>
              <a:buAutoNum type="arabicParenR"/>
            </a:pPr>
            <a:r>
              <a:rPr lang="ru-RU" sz="1800" dirty="0"/>
              <a:t>о</a:t>
            </a:r>
            <a:r>
              <a:rPr lang="ru-RU" sz="1800" dirty="0" smtClean="0"/>
              <a:t>пределите</a:t>
            </a:r>
            <a:r>
              <a:rPr lang="ru-RU" sz="1800" dirty="0"/>
              <a:t>, для какого пользователя этот прототип.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+mj-lt"/>
              <a:buAutoNum type="arabicParenR"/>
            </a:pPr>
            <a:r>
              <a:rPr lang="ru-RU" sz="1800" dirty="0"/>
              <a:t>о</a:t>
            </a:r>
            <a:r>
              <a:rPr lang="ru-RU" sz="1800" dirty="0" smtClean="0"/>
              <a:t>пределите</a:t>
            </a:r>
            <a:r>
              <a:rPr lang="ru-RU" sz="1800" dirty="0"/>
              <a:t>, в какой ситуации </a:t>
            </a:r>
            <a:r>
              <a:rPr lang="ru-RU" sz="1800" dirty="0" smtClean="0"/>
              <a:t>будет </a:t>
            </a:r>
            <a:r>
              <a:rPr lang="ru-RU" sz="1800" dirty="0"/>
              <a:t>взаимодействовать с прототипом? Какую задачу ему нужно решить?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+mj-lt"/>
              <a:buAutoNum type="arabicParenR"/>
            </a:pPr>
            <a:r>
              <a:rPr lang="ru-RU" sz="1800" dirty="0" smtClean="0"/>
              <a:t>опишите </a:t>
            </a:r>
            <a:r>
              <a:rPr lang="ru-RU" sz="1800" dirty="0"/>
              <a:t>взаимодействие по шагам, указав, что делает пользователь на каждом этапе.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+mj-lt"/>
              <a:buAutoNum type="arabicParenR"/>
            </a:pPr>
            <a:r>
              <a:rPr lang="ru-RU" sz="1800" dirty="0"/>
              <a:t>н</a:t>
            </a:r>
            <a:r>
              <a:rPr lang="ru-RU" sz="1800" dirty="0" smtClean="0"/>
              <a:t>арисуйте </a:t>
            </a:r>
            <a:r>
              <a:rPr lang="ru-RU" sz="1800" dirty="0"/>
              <a:t>все интерфейсы взаимодействия с пользователем.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C0801E81-F581-4F86-A966-58A0B61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6398" y="3056305"/>
            <a:ext cx="2995181" cy="392289"/>
          </a:xfrm>
        </p:spPr>
        <p:txBody>
          <a:bodyPr rtlCol="0">
            <a:normAutofit/>
          </a:bodyPr>
          <a:lstStyle/>
          <a:p>
            <a:r>
              <a:rPr lang="ru-RU" i="1" dirty="0" smtClean="0"/>
              <a:t>создаем </a:t>
            </a:r>
            <a:r>
              <a:rPr lang="ru-RU" i="1" dirty="0"/>
              <a:t>прототип</a:t>
            </a:r>
            <a:endParaRPr lang="ru-RU" i="1" dirty="0"/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12D086C8-0938-466F-9707-4E66E031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0781" y="3759538"/>
            <a:ext cx="3480798" cy="2487475"/>
          </a:xfrm>
        </p:spPr>
        <p:txBody>
          <a:bodyPr rtlCol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е</a:t>
            </a:r>
            <a:r>
              <a:rPr lang="ru-RU" sz="1800" dirty="0" smtClean="0"/>
              <a:t>сли продукт материален — </a:t>
            </a:r>
            <a:r>
              <a:rPr lang="ru-RU" sz="1800" dirty="0"/>
              <a:t>делайте физический </a:t>
            </a:r>
            <a:r>
              <a:rPr lang="ru-RU" sz="1800" dirty="0" smtClean="0"/>
              <a:t>прототип;</a:t>
            </a:r>
            <a:endParaRPr lang="ru-RU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1800" dirty="0" smtClean="0"/>
              <a:t>если </a:t>
            </a:r>
            <a:r>
              <a:rPr lang="ru-RU" sz="1800" dirty="0"/>
              <a:t>взаимодействие </a:t>
            </a:r>
            <a:r>
              <a:rPr lang="ru-RU" sz="1800" dirty="0" smtClean="0"/>
              <a:t>через </a:t>
            </a:r>
            <a:r>
              <a:rPr lang="ru-RU" sz="1800" dirty="0"/>
              <a:t>цифровой </a:t>
            </a:r>
            <a:r>
              <a:rPr lang="ru-RU" sz="1800" dirty="0" smtClean="0"/>
              <a:t>интерфейс – можно нарисовать </a:t>
            </a:r>
            <a:r>
              <a:rPr lang="ru-RU" sz="1800" dirty="0"/>
              <a:t>экраны прямо на </a:t>
            </a:r>
            <a:r>
              <a:rPr lang="ru-RU" sz="1800" dirty="0" smtClean="0"/>
              <a:t>бумаге или использовать сервисы </a:t>
            </a:r>
            <a:r>
              <a:rPr lang="ru-RU" sz="1800" dirty="0"/>
              <a:t>для </a:t>
            </a:r>
            <a:r>
              <a:rPr lang="ru-RU" sz="1800" dirty="0" err="1"/>
              <a:t>прототипирования</a:t>
            </a:r>
            <a:r>
              <a:rPr lang="ru-RU" sz="1800" dirty="0"/>
              <a:t> </a:t>
            </a:r>
            <a:r>
              <a:rPr lang="ru-RU" sz="1800" dirty="0" smtClean="0"/>
              <a:t>интерфейсов.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5004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DFBCE920-72A2-47F9-825A-8D47D0868A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2206" y="5610933"/>
            <a:ext cx="424657" cy="781561"/>
          </a:xfrm>
        </p:spPr>
        <p:txBody>
          <a:bodyPr rtlCol="0"/>
          <a:lstStyle/>
          <a:p>
            <a:pPr rtl="0"/>
            <a:r>
              <a:rPr lang="ru-RU" dirty="0"/>
              <a:t>4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0801E81-F581-4F86-A966-58A0B61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823" y="5660168"/>
            <a:ext cx="2995181" cy="586845"/>
          </a:xfrm>
        </p:spPr>
        <p:txBody>
          <a:bodyPr rtlCol="0">
            <a:normAutofit lnSpcReduction="10000"/>
          </a:bodyPr>
          <a:lstStyle/>
          <a:p>
            <a:r>
              <a:rPr lang="ru-RU" i="1" dirty="0" smtClean="0"/>
              <a:t>готовимся </a:t>
            </a:r>
            <a:r>
              <a:rPr lang="ru-RU" i="1" dirty="0"/>
              <a:t>к тестированию</a:t>
            </a:r>
            <a:endParaRPr lang="ru-RU" i="1" dirty="0"/>
          </a:p>
        </p:txBody>
      </p:sp>
      <p:pic>
        <p:nvPicPr>
          <p:cNvPr id="13" name="Рисунок 12" descr="https://static.tildacdn.com/tild3264-6561-4638-b865-656530653266/Screenshot_2019-08-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8" b="9167"/>
          <a:stretch/>
        </p:blipFill>
        <p:spPr bwMode="auto">
          <a:xfrm>
            <a:off x="3651307" y="252549"/>
            <a:ext cx="6659642" cy="648788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6649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38679ED-B012-44FD-8C45-F9526C81A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583" y="1131843"/>
            <a:ext cx="5210491" cy="1776820"/>
          </a:xfrm>
        </p:spPr>
        <p:txBody>
          <a:bodyPr rtlCol="0"/>
          <a:lstStyle/>
          <a:p>
            <a:pPr>
              <a:lnSpc>
                <a:spcPct val="80000"/>
              </a:lnSpc>
            </a:pPr>
            <a:r>
              <a:rPr lang="ru-RU" b="1" i="1" dirty="0"/>
              <a:t>Гипотеза</a:t>
            </a:r>
            <a:r>
              <a:rPr lang="ru-RU" dirty="0"/>
              <a:t> — это предположительное, вероятностное знание, еще не доказанное логически и не подтвержденное опытом.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2CD4052-CA5C-4234-B1F4-5ADAACA3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53" y="281367"/>
            <a:ext cx="11053944" cy="624324"/>
          </a:xfrm>
        </p:spPr>
        <p:txBody>
          <a:bodyPr rtlCol="0"/>
          <a:lstStyle/>
          <a:p>
            <a:pPr algn="ctr"/>
            <a:r>
              <a:rPr lang="ru-RU" sz="4400" dirty="0" smtClean="0"/>
              <a:t>1. Гипотеза </a:t>
            </a:r>
            <a:r>
              <a:rPr lang="ru-RU" sz="4400" dirty="0"/>
              <a:t>и способы ее проверки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09210" y="1543199"/>
            <a:ext cx="5495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Первое, что заставляет появиться на свет гипотезу, это — </a:t>
            </a:r>
            <a:r>
              <a:rPr lang="ru-RU" sz="2800" b="1" dirty="0">
                <a:solidFill>
                  <a:srgbClr val="FF0000"/>
                </a:solidFill>
              </a:rPr>
              <a:t>проблема</a:t>
            </a:r>
            <a:r>
              <a:rPr lang="ru-RU" sz="2800" b="1" dirty="0"/>
              <a:t>. 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72100630"/>
              </p:ext>
            </p:extLst>
          </p:nvPr>
        </p:nvGraphicFramePr>
        <p:xfrm>
          <a:off x="423953" y="3045946"/>
          <a:ext cx="3645989" cy="364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283646022"/>
              </p:ext>
            </p:extLst>
          </p:nvPr>
        </p:nvGraphicFramePr>
        <p:xfrm>
          <a:off x="4958215" y="3035183"/>
          <a:ext cx="6963819" cy="350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40316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7D48F08A-DB4D-4A22-91C7-252109861A3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25342" y="2497654"/>
            <a:ext cx="477386" cy="781561"/>
          </a:xfrm>
        </p:spPr>
        <p:txBody>
          <a:bodyPr rtlCol="0"/>
          <a:lstStyle/>
          <a:p>
            <a:pPr rtl="0"/>
            <a:r>
              <a:rPr lang="ru-RU" dirty="0"/>
              <a:t>5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4B6F781-5753-4916-BEC6-4A34D54B4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5369" y="234777"/>
            <a:ext cx="1426014" cy="781561"/>
          </a:xfrm>
        </p:spPr>
        <p:txBody>
          <a:bodyPr rtlCol="0"/>
          <a:lstStyle/>
          <a:p>
            <a:pPr rtl="0"/>
            <a:r>
              <a:rPr lang="ru-RU" sz="4800" dirty="0" smtClean="0"/>
              <a:t>тест</a:t>
            </a:r>
            <a:endParaRPr lang="ru-RU" sz="4800" dirty="0"/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C0801E81-F581-4F86-A966-58A0B61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728" y="2733880"/>
            <a:ext cx="3070928" cy="425915"/>
          </a:xfrm>
        </p:spPr>
        <p:txBody>
          <a:bodyPr rtlCol="0">
            <a:normAutofit/>
          </a:bodyPr>
          <a:lstStyle/>
          <a:p>
            <a:r>
              <a:rPr lang="ru-RU" i="1" dirty="0" smtClean="0"/>
              <a:t>тестирование</a:t>
            </a:r>
            <a:endParaRPr lang="ru-RU" i="1" dirty="0"/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id="{12D086C8-0938-466F-9707-4E66E031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9246" y="3315453"/>
            <a:ext cx="5669280" cy="3428818"/>
          </a:xfrm>
        </p:spPr>
        <p:txBody>
          <a:bodyPr rtlCol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+mj-lt"/>
              <a:buAutoNum type="arabicParenR"/>
            </a:pPr>
            <a:r>
              <a:rPr lang="ru-RU" sz="2000" b="1" i="1" dirty="0" smtClean="0"/>
              <a:t>Знакомство</a:t>
            </a:r>
            <a:r>
              <a:rPr lang="ru-RU" sz="2000" dirty="0"/>
              <a:t>. Вы даете пользователю задание и следите за его взаимодействием с прототипом. На этом этапе вы наблюдаете, насколько концепция продукта понятна пользователю.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+mj-lt"/>
              <a:buAutoNum type="arabicParenR"/>
            </a:pPr>
            <a:r>
              <a:rPr lang="ru-RU" sz="2000" b="1" i="1" dirty="0" smtClean="0"/>
              <a:t>Поиск </a:t>
            </a:r>
            <a:r>
              <a:rPr lang="ru-RU" sz="2000" b="1" i="1" dirty="0"/>
              <a:t>дыр</a:t>
            </a:r>
            <a:r>
              <a:rPr lang="ru-RU" sz="2000" dirty="0"/>
              <a:t>. После того, как пользователь справится (или не справится) с задачей, вы расспрашиваете о его опыте. Что было просто и понятно? Что вызвало сложности и почему?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+mj-lt"/>
              <a:buAutoNum type="arabicParenR"/>
            </a:pPr>
            <a:r>
              <a:rPr lang="ru-RU" sz="2000" b="1" i="1" dirty="0" smtClean="0"/>
              <a:t>Совместная </a:t>
            </a:r>
            <a:r>
              <a:rPr lang="ru-RU" sz="2000" b="1" i="1" dirty="0"/>
              <a:t>доработка</a:t>
            </a:r>
            <a:r>
              <a:rPr lang="ru-RU" sz="2000" dirty="0"/>
              <a:t>. Только на последнем этапе вы вместе с пользователем задаетесь вопросом: «А как это можно улучшить?».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2502" y="320056"/>
            <a:ext cx="847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Что делает человек, который проводит тестирование?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91385" y="940398"/>
            <a:ext cx="2244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А) Дает </a:t>
            </a:r>
            <a:r>
              <a:rPr lang="ru-RU" sz="2200" b="1" i="1" dirty="0"/>
              <a:t>задачи пользователю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78276" y="937964"/>
            <a:ext cx="2666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Б) Объясняет, как выполнить задачи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67316" y="937964"/>
            <a:ext cx="43853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В) Имитирует работу приложения и наблюдает за происходящим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045960"/>
            <a:ext cx="12192000" cy="200851"/>
          </a:xfrm>
          <a:prstGeom prst="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https://static.tildacdn.com/tild3636-3938-4264-b230-666364613830/Screenshot_2019-08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5401"/>
            <a:ext cx="5757545" cy="3568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941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7D48F08A-DB4D-4A22-91C7-252109861A3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01885" y="0"/>
            <a:ext cx="1069567" cy="590675"/>
          </a:xfrm>
        </p:spPr>
        <p:txBody>
          <a:bodyPr rtlCol="0"/>
          <a:lstStyle/>
          <a:p>
            <a:pPr rtl="0"/>
            <a:r>
              <a:rPr lang="ru-RU" sz="4400" dirty="0" smtClean="0"/>
              <a:t>тест</a:t>
            </a:r>
            <a:endParaRPr lang="ru-RU" sz="44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4B6F781-5753-4916-BEC6-4A34D54B4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4231" y="1243812"/>
            <a:ext cx="515115" cy="781561"/>
          </a:xfrm>
        </p:spPr>
        <p:txBody>
          <a:bodyPr rtlCol="0"/>
          <a:lstStyle/>
          <a:p>
            <a:pPr rtl="0"/>
            <a:r>
              <a:rPr lang="ru-RU" dirty="0"/>
              <a:t>6</a:t>
            </a:r>
            <a:endParaRPr lang="ru-RU" dirty="0"/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C0801E81-F581-4F86-A966-58A0B61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346" y="1322140"/>
            <a:ext cx="3724940" cy="628580"/>
          </a:xfrm>
        </p:spPr>
        <p:txBody>
          <a:bodyPr rtlCol="0">
            <a:normAutofit/>
          </a:bodyPr>
          <a:lstStyle/>
          <a:p>
            <a:r>
              <a:rPr lang="ru-RU" i="1" dirty="0"/>
              <a:t>Обработка результатов и выход на новую итерацию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1653" y="64504"/>
            <a:ext cx="8817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Сколько </a:t>
            </a:r>
            <a:r>
              <a:rPr lang="ru-RU" sz="2800" dirty="0"/>
              <a:t>человек должно протестировать ваш прототип?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86585" y="628149"/>
            <a:ext cx="22442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1"/>
                </a:solidFill>
              </a:rPr>
              <a:t>А</a:t>
            </a:r>
            <a:r>
              <a:rPr lang="ru-RU" sz="2200" b="1" i="1" dirty="0">
                <a:solidFill>
                  <a:schemeClr val="accent1"/>
                </a:solidFill>
              </a:rPr>
              <a:t>) 2-3 человека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73476" y="625715"/>
            <a:ext cx="2666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accent1"/>
                </a:solidFill>
              </a:rPr>
              <a:t>Б) Около 10 человек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62516" y="625715"/>
            <a:ext cx="4385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accent1"/>
                </a:solidFill>
              </a:rPr>
              <a:t>В) Чем больше, тем лучше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34504"/>
            <a:ext cx="12192000" cy="200851"/>
          </a:xfrm>
          <a:prstGeom prst="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static.tildacdn.com/tild3530-6330-4365-a539-333764623937/Screenshot_2019-08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834"/>
            <a:ext cx="6844937" cy="393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36" y="2975065"/>
            <a:ext cx="6713083" cy="3749401"/>
          </a:xfrm>
          <a:prstGeom prst="rect">
            <a:avLst/>
          </a:prstGeom>
        </p:spPr>
      </p:pic>
      <p:sp>
        <p:nvSpPr>
          <p:cNvPr id="28" name="Текст 9">
            <a:extLst>
              <a:ext uri="{FF2B5EF4-FFF2-40B4-BE49-F238E27FC236}">
                <a16:creationId xmlns:a16="http://schemas.microsoft.com/office/drawing/2014/main" id="{12D086C8-0938-466F-9707-4E66E031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3851" y="1322140"/>
            <a:ext cx="6723018" cy="1542980"/>
          </a:xfrm>
        </p:spPr>
        <p:txBody>
          <a:bodyPr rtlCol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400" dirty="0"/>
              <a:t>провести анализ, чтобы выйти на новую итерацию </a:t>
            </a:r>
            <a:r>
              <a:rPr lang="ru-RU" sz="2400" dirty="0" smtClean="0"/>
              <a:t>продукта;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400" dirty="0"/>
              <a:t>д</a:t>
            </a:r>
            <a:r>
              <a:rPr lang="ru-RU" sz="2400" dirty="0" smtClean="0"/>
              <a:t>ля </a:t>
            </a:r>
            <a:r>
              <a:rPr lang="ru-RU" sz="2400" dirty="0"/>
              <a:t>этого используется сортировка рабочих идей по двум картам.</a:t>
            </a:r>
          </a:p>
        </p:txBody>
      </p:sp>
    </p:spTree>
    <p:extLst>
      <p:ext uri="{BB962C8B-B14F-4D97-AF65-F5344CB8AC3E}">
        <p14:creationId xmlns:p14="http://schemas.microsoft.com/office/powerpoint/2010/main" val="138488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6F86-0D7E-4256-941A-55DA4EAE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56" y="139336"/>
            <a:ext cx="10984465" cy="896983"/>
          </a:xfrm>
        </p:spPr>
        <p:txBody>
          <a:bodyPr rtlCol="0"/>
          <a:lstStyle/>
          <a:p>
            <a:pPr algn="ctr"/>
            <a:r>
              <a:rPr lang="ru-RU" sz="3200" i="1" dirty="0" smtClean="0">
                <a:solidFill>
                  <a:schemeClr val="accent4"/>
                </a:solidFill>
              </a:rPr>
              <a:t>Как </a:t>
            </a:r>
            <a:r>
              <a:rPr lang="ru-RU" sz="3200" i="1" dirty="0">
                <a:solidFill>
                  <a:schemeClr val="accent4"/>
                </a:solidFill>
              </a:rPr>
              <a:t>вы думаете, какие из этих компаний начинали с </a:t>
            </a:r>
            <a:r>
              <a:rPr lang="ru-RU" sz="3200" i="1" dirty="0" smtClean="0">
                <a:solidFill>
                  <a:schemeClr val="accent4"/>
                </a:solidFill>
              </a:rPr>
              <a:t>MVP , а какие представили конечный </a:t>
            </a:r>
            <a:r>
              <a:rPr lang="ru-RU" sz="3200" i="1" dirty="0" err="1" smtClean="0">
                <a:solidFill>
                  <a:schemeClr val="accent4"/>
                </a:solidFill>
              </a:rPr>
              <a:t>продук</a:t>
            </a:r>
            <a:r>
              <a:rPr lang="ru-RU" sz="3200" i="1" dirty="0" smtClean="0">
                <a:solidFill>
                  <a:schemeClr val="accent4"/>
                </a:solidFill>
              </a:rPr>
              <a:t>?</a:t>
            </a:r>
            <a:endParaRPr lang="ru-RU" sz="3200" i="1" dirty="0">
              <a:solidFill>
                <a:schemeClr val="accent4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86044B-E427-4C72-B0DD-461D2D9F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682" y="1175658"/>
            <a:ext cx="10781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smtClean="0"/>
              <a:t>Spotify</a:t>
            </a:r>
            <a:r>
              <a:rPr lang="ru-RU" sz="2800" dirty="0" smtClean="0"/>
              <a:t>                </a:t>
            </a:r>
            <a:r>
              <a:rPr lang="en-US" sz="2800" dirty="0" smtClean="0"/>
              <a:t>2. Foursquare</a:t>
            </a:r>
            <a:r>
              <a:rPr lang="ru-RU" sz="2800" dirty="0" smtClean="0"/>
              <a:t>                  </a:t>
            </a:r>
            <a:r>
              <a:rPr lang="en-US" sz="2800" dirty="0" smtClean="0"/>
              <a:t>3</a:t>
            </a:r>
            <a:r>
              <a:rPr lang="en-US" sz="2800" dirty="0"/>
              <a:t>. </a:t>
            </a:r>
            <a:r>
              <a:rPr lang="en-US" sz="2800" dirty="0" smtClean="0"/>
              <a:t>Airbnb</a:t>
            </a:r>
            <a:r>
              <a:rPr lang="ru-RU" sz="2800" dirty="0" smtClean="0"/>
              <a:t>                 </a:t>
            </a:r>
            <a:r>
              <a:rPr lang="en-US" sz="2800" dirty="0" smtClean="0"/>
              <a:t>4</a:t>
            </a:r>
            <a:r>
              <a:rPr lang="en-US" sz="2800" dirty="0"/>
              <a:t>. Groupon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737791"/>
            <a:ext cx="12192000" cy="200851"/>
          </a:xfrm>
          <a:prstGeom prst="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596" y="1977555"/>
            <a:ext cx="7427798" cy="47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86044B-E427-4C72-B0DD-461D2D9F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23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76055" y="374468"/>
            <a:ext cx="3840480" cy="862856"/>
          </a:xfrm>
        </p:spPr>
        <p:txBody>
          <a:bodyPr/>
          <a:lstStyle/>
          <a:p>
            <a:pPr algn="ctr"/>
            <a:r>
              <a:rPr lang="ru-RU" sz="2400" i="1" dirty="0"/>
              <a:t>1. Формулировка гипотезы и критериев успешности.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286" y="1174604"/>
            <a:ext cx="5938019" cy="4883319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8700023" y="1679095"/>
            <a:ext cx="2857027" cy="1095293"/>
          </a:xfrm>
          <a:prstGeom prst="rect">
            <a:avLst/>
          </a:prstGeom>
        </p:spPr>
        <p:txBody>
          <a:bodyPr vert="horz" lIns="36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/>
              <a:t>2. Определение ключевых функций </a:t>
            </a:r>
            <a:r>
              <a:rPr lang="ru-RU" sz="2400" i="1" dirty="0" smtClean="0"/>
              <a:t>MVP.</a:t>
            </a:r>
            <a:endParaRPr lang="ru-RU" sz="2400" i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8817430" y="4188823"/>
            <a:ext cx="2468879" cy="596747"/>
          </a:xfrm>
          <a:prstGeom prst="rect">
            <a:avLst/>
          </a:prstGeom>
        </p:spPr>
        <p:txBody>
          <a:bodyPr vert="horz" lIns="36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/>
              <a:t>3. Создание </a:t>
            </a:r>
            <a:r>
              <a:rPr lang="en-US" sz="2400" i="1" dirty="0"/>
              <a:t>MVP.</a:t>
            </a:r>
            <a:endParaRPr lang="ru-RU" sz="2400" i="1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605349" y="5860495"/>
            <a:ext cx="5595259" cy="862856"/>
          </a:xfrm>
          <a:prstGeom prst="rect">
            <a:avLst/>
          </a:prstGeom>
        </p:spPr>
        <p:txBody>
          <a:bodyPr vert="horz" lIns="36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/>
              <a:t>4. Запуск MVP — проверка продуктовых гипотез на ранних последователях.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743649" y="4040366"/>
            <a:ext cx="3041162" cy="1420061"/>
          </a:xfrm>
          <a:prstGeom prst="rect">
            <a:avLst/>
          </a:prstGeom>
        </p:spPr>
        <p:txBody>
          <a:bodyPr vert="horz" lIns="36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/>
              <a:t>5. Сопоставление полученных данных с критериями успешности.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43990" y="1542698"/>
            <a:ext cx="3440821" cy="1531756"/>
          </a:xfrm>
          <a:prstGeom prst="rect">
            <a:avLst/>
          </a:prstGeom>
        </p:spPr>
        <p:txBody>
          <a:bodyPr vert="horz" lIns="36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/>
              <a:t>6. Доработка MVP для проверки следующей гипотезы или запуска полноценного </a:t>
            </a:r>
            <a:r>
              <a:rPr lang="ru-RU" sz="2400" i="1" dirty="0" smtClean="0"/>
              <a:t>продукта.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62955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84C9B-ED7B-4445-BEC7-1C96A149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96" y="313188"/>
            <a:ext cx="11764689" cy="568800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Продажи без продукта</a:t>
            </a:r>
            <a:endParaRPr lang="ru-RU" sz="2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7F51BD2-4CE8-4426-BEE1-08B7F601F4D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598317" y="908783"/>
            <a:ext cx="8987246" cy="722470"/>
          </a:xfrm>
        </p:spPr>
        <p:txBody>
          <a:bodyPr rtlCol="0">
            <a:noAutofit/>
          </a:bodyPr>
          <a:lstStyle/>
          <a:p>
            <a:pPr algn="ctr"/>
            <a:r>
              <a:rPr lang="ru-RU" sz="2400" b="1" i="1" dirty="0"/>
              <a:t>Что в этом случае можно считать подтверждением того, что потенциальный клиент готов купить продукт?</a:t>
            </a:r>
            <a:endParaRPr lang="ru-RU" sz="2400" b="1" i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669ADFB-458A-40C3-9DE4-619886CEB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309" y="1862480"/>
            <a:ext cx="4820533" cy="334918"/>
          </a:xfrm>
        </p:spPr>
        <p:txBody>
          <a:bodyPr rtlCol="0"/>
          <a:lstStyle/>
          <a:p>
            <a:r>
              <a:rPr lang="ru-RU" u="sng" dirty="0"/>
              <a:t>Вариант для </a:t>
            </a:r>
            <a:r>
              <a:rPr lang="en-US" u="sng" dirty="0"/>
              <a:t>b2c-</a:t>
            </a:r>
            <a:r>
              <a:rPr lang="ru-RU" u="sng" dirty="0" smtClean="0"/>
              <a:t>продуктов:</a:t>
            </a:r>
            <a:endParaRPr lang="ru-RU" u="sng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151F91C-5F8D-4A11-862D-F2EEB016B2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479" y="4215789"/>
            <a:ext cx="4820533" cy="2326997"/>
          </a:xfrm>
        </p:spPr>
        <p:txBody>
          <a:bodyPr rtlCol="0">
            <a:normAutofit/>
          </a:bodyPr>
          <a:lstStyle/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lphaLcParenR"/>
            </a:pPr>
            <a:r>
              <a:rPr lang="ru-RU" sz="2000" dirty="0"/>
              <a:t>Он готов ввести данные банковской карты </a:t>
            </a:r>
            <a:endParaRPr lang="ru-RU" sz="2000" dirty="0" smtClean="0"/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lphaLcParenR"/>
            </a:pPr>
            <a:r>
              <a:rPr lang="ru-RU" sz="2000" dirty="0"/>
              <a:t>Он оставил свою электронную почту, чтобы узнать больше о продукте, когда он будет </a:t>
            </a:r>
            <a:r>
              <a:rPr lang="ru-RU" sz="2000" dirty="0" smtClean="0"/>
              <a:t>готов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+mj-lt"/>
              <a:buAutoNum type="alphaLcParenR"/>
            </a:pPr>
            <a:r>
              <a:rPr lang="ru-RU" sz="2000" dirty="0"/>
              <a:t>Он нажал кнопку «готов купить, когда продукт появится в продаже»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790" y="2315030"/>
            <a:ext cx="54959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вы сделали простой сайт с описанием продукта и предложением его купить, привлекли на него пользователей. Какой самый надежный показатель того, что потенциальный клиент купит ваш продукт?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A669ADFB-458A-40C3-9DE4-619886CEB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7332" y="1862480"/>
            <a:ext cx="4820533" cy="334918"/>
          </a:xfrm>
        </p:spPr>
        <p:txBody>
          <a:bodyPr rtlCol="0"/>
          <a:lstStyle/>
          <a:p>
            <a:r>
              <a:rPr lang="ru-RU" u="sng" dirty="0"/>
              <a:t>Вариант для </a:t>
            </a:r>
            <a:r>
              <a:rPr lang="en-US" u="sng" dirty="0" smtClean="0"/>
              <a:t>b2b-</a:t>
            </a:r>
            <a:r>
              <a:rPr lang="ru-RU" u="sng" dirty="0" smtClean="0"/>
              <a:t>продуктов:</a:t>
            </a:r>
            <a:endParaRPr lang="ru-RU" u="sng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D151F91C-5F8D-4A11-862D-F2EEB016B2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7502" y="4215789"/>
            <a:ext cx="4820533" cy="2326997"/>
          </a:xfrm>
        </p:spPr>
        <p:txBody>
          <a:bodyPr rtlCol="0">
            <a:normAutofit lnSpcReduction="10000"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lphaLcParenR"/>
            </a:pPr>
            <a:r>
              <a:rPr lang="ru-RU" sz="2000" dirty="0"/>
              <a:t>Вы заключили договор с отложенной датой — например, клиент будет подключен к сервису через 2 недели после подписания </a:t>
            </a:r>
            <a:r>
              <a:rPr lang="ru-RU" sz="2000" dirty="0" smtClean="0"/>
              <a:t>договора</a:t>
            </a:r>
          </a:p>
          <a:p>
            <a:pPr marL="342900" indent="-342900">
              <a:buClr>
                <a:schemeClr val="tx2"/>
              </a:buClr>
              <a:buFont typeface="+mj-lt"/>
              <a:buAutoNum type="alphaLcParenR"/>
            </a:pPr>
            <a:r>
              <a:rPr lang="ru-RU" sz="2000" dirty="0"/>
              <a:t>Вы договорились вернуться с презентацией готового продукта </a:t>
            </a:r>
            <a:endParaRPr lang="ru-RU" sz="2000" dirty="0" smtClean="0"/>
          </a:p>
          <a:p>
            <a:pPr marL="342900" indent="-342900">
              <a:buClr>
                <a:schemeClr val="tx2"/>
              </a:buClr>
              <a:buFont typeface="+mj-lt"/>
              <a:buAutoNum type="alphaLcParenR"/>
            </a:pPr>
            <a:r>
              <a:rPr lang="ru-RU" sz="2000" dirty="0"/>
              <a:t>Руководитель, принимающий решение, выразил готовность купить продукт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69814" y="2315030"/>
            <a:ext cx="5158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вы подготовили презентацию будущего продукта и представили ее потенциальному клиенту. Какой самый надежный показатель того, что компания купит ваш продукт?</a:t>
            </a:r>
          </a:p>
        </p:txBody>
      </p:sp>
    </p:spTree>
    <p:extLst>
      <p:ext uri="{BB962C8B-B14F-4D97-AF65-F5344CB8AC3E}">
        <p14:creationId xmlns:p14="http://schemas.microsoft.com/office/powerpoint/2010/main" val="3931234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38679ED-B012-44FD-8C45-F9526C81A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5977" y="972652"/>
            <a:ext cx="4121920" cy="1141094"/>
          </a:xfrm>
        </p:spPr>
        <p:txBody>
          <a:bodyPr rtlCol="0"/>
          <a:lstStyle/>
          <a:p>
            <a:pPr>
              <a:lnSpc>
                <a:spcPct val="80000"/>
              </a:lnSpc>
            </a:pPr>
            <a:r>
              <a:rPr lang="ru-RU" b="1" i="1" dirty="0"/>
              <a:t>Понимание рынка — необходимое условие для создания бизнеса.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2CD4052-CA5C-4234-B1F4-5ADAACA3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53" y="281367"/>
            <a:ext cx="11053944" cy="624324"/>
          </a:xfrm>
        </p:spPr>
        <p:txBody>
          <a:bodyPr rtlCol="0"/>
          <a:lstStyle/>
          <a:p>
            <a:pPr algn="ctr"/>
            <a:r>
              <a:rPr lang="ru-RU" sz="4400" dirty="0" smtClean="0"/>
              <a:t>3. Рынок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513" y="905691"/>
            <a:ext cx="6514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Перед вами два примера расчетов. Какой способ выбрали бы вы?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3953" y="2272324"/>
            <a:ext cx="39885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Вариант 1</a:t>
            </a:r>
          </a:p>
          <a:p>
            <a:r>
              <a:rPr lang="ru-RU" sz="2000" dirty="0"/>
              <a:t>Объем рынка услуги 1 500 млн ₽: на нем примерно 300 тысяч клиентов, которые платят за эту услугу 5 тысяч ₽ в год. Мы хотим занять треть этого рынка — значит наш рынок 500 млн 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4846" y="2272324"/>
            <a:ext cx="5608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Вариант 2</a:t>
            </a:r>
          </a:p>
          <a:p>
            <a:r>
              <a:rPr lang="ru-RU" sz="2000" dirty="0"/>
              <a:t>Мы сделали первые 20 продаж: выяснилось, что привлечь клиента стоит 100 ₽, а зарабатываем мы на нем 5 000 ₽. Мы можем потратить 1 млн ₽ на привлечение новых клиентов в течение года. Таким образом, мы претендуем на рынок объемом 10 000 * 5 000 = 50 млн 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3953" y="4931619"/>
            <a:ext cx="11262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А) Вариант </a:t>
            </a:r>
            <a:r>
              <a:rPr lang="ru-RU" sz="2400" dirty="0">
                <a:solidFill>
                  <a:schemeClr val="accent1"/>
                </a:solidFill>
              </a:rPr>
              <a:t>1 </a:t>
            </a:r>
            <a:r>
              <a:rPr lang="ru-RU" sz="2400" dirty="0" smtClean="0">
                <a:solidFill>
                  <a:schemeClr val="accent1"/>
                </a:solidFill>
              </a:rPr>
              <a:t>        Б) Вариант 2          В) Оба варианта          Г) Ни </a:t>
            </a:r>
            <a:r>
              <a:rPr lang="ru-RU" sz="2400" dirty="0">
                <a:solidFill>
                  <a:schemeClr val="accent1"/>
                </a:solidFill>
              </a:rPr>
              <a:t>один из вариантов </a:t>
            </a:r>
          </a:p>
        </p:txBody>
      </p:sp>
    </p:spTree>
    <p:extLst>
      <p:ext uri="{BB962C8B-B14F-4D97-AF65-F5344CB8AC3E}">
        <p14:creationId xmlns:p14="http://schemas.microsoft.com/office/powerpoint/2010/main" val="3815096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86044B-E427-4C72-B0DD-461D2D9F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26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A5DEFC0-218D-4F7A-8C07-A588E93D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43" y="191985"/>
            <a:ext cx="10580323" cy="568800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 smtClean="0"/>
              <a:t>Оценка </a:t>
            </a:r>
            <a:r>
              <a:rPr lang="ru-RU" sz="2800" dirty="0"/>
              <a:t>рынка включает расчет нескольких рыночных сегментов</a:t>
            </a:r>
            <a:endParaRPr lang="ru-RU" sz="280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B7ACA01-33FE-4318-843F-846B8DBAB649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896133" y="2703323"/>
            <a:ext cx="3525560" cy="941399"/>
          </a:xfrm>
        </p:spPr>
        <p:txBody>
          <a:bodyPr rtlCol="0">
            <a:noAutofit/>
          </a:bodyPr>
          <a:lstStyle/>
          <a:p>
            <a:pPr algn="ctr"/>
            <a:r>
              <a:rPr lang="en-US" sz="2000" b="1" dirty="0"/>
              <a:t>PAM</a:t>
            </a:r>
          </a:p>
          <a:p>
            <a:pPr algn="ctr"/>
            <a:r>
              <a:rPr lang="en-US" sz="2000" i="1" dirty="0"/>
              <a:t>Potential Available Market </a:t>
            </a:r>
            <a:r>
              <a:rPr lang="ru-RU" sz="2000" i="1" dirty="0"/>
              <a:t>(</a:t>
            </a:r>
            <a:r>
              <a:rPr lang="ru-RU" sz="2000" i="1" dirty="0" smtClean="0"/>
              <a:t>потенциальный </a:t>
            </a:r>
            <a:r>
              <a:rPr lang="ru-RU" sz="2000" i="1" dirty="0"/>
              <a:t>объём </a:t>
            </a:r>
            <a:r>
              <a:rPr lang="ru-RU" sz="2000" i="1" dirty="0" smtClean="0"/>
              <a:t>рынка)</a:t>
            </a:r>
            <a:endParaRPr lang="ru-RU" sz="2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495" y="915066"/>
            <a:ext cx="1669419" cy="1690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154" y="915066"/>
            <a:ext cx="1692555" cy="1692555"/>
          </a:xfrm>
          <a:prstGeom prst="rect">
            <a:avLst/>
          </a:prstGeom>
        </p:spPr>
      </p:pic>
      <p:sp>
        <p:nvSpPr>
          <p:cNvPr id="14" name="Текст 6">
            <a:extLst>
              <a:ext uri="{FF2B5EF4-FFF2-40B4-BE49-F238E27FC236}">
                <a16:creationId xmlns:a16="http://schemas.microsoft.com/office/drawing/2014/main" id="{FB7ACA01-33FE-4318-843F-846B8DBAB649}"/>
              </a:ext>
            </a:extLst>
          </p:cNvPr>
          <p:cNvSpPr txBox="1">
            <a:spLocks/>
          </p:cNvSpPr>
          <p:nvPr/>
        </p:nvSpPr>
        <p:spPr>
          <a:xfrm>
            <a:off x="6543651" y="2703323"/>
            <a:ext cx="3525560" cy="941399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Т</a:t>
            </a:r>
            <a:r>
              <a:rPr lang="en-US" sz="2000" b="1" dirty="0" smtClean="0"/>
              <a:t>AM</a:t>
            </a:r>
          </a:p>
          <a:p>
            <a:pPr algn="ctr"/>
            <a:r>
              <a:rPr lang="en-US" sz="2000" i="1" dirty="0"/>
              <a:t>Total Addressable Market </a:t>
            </a:r>
            <a:r>
              <a:rPr lang="ru-RU" sz="2000" i="1" dirty="0" smtClean="0"/>
              <a:t> (общий </a:t>
            </a:r>
            <a:r>
              <a:rPr lang="ru-RU" sz="2000" i="1" dirty="0"/>
              <a:t>объём </a:t>
            </a:r>
            <a:r>
              <a:rPr lang="ru-RU" sz="2000" i="1" dirty="0" smtClean="0"/>
              <a:t>рынка)</a:t>
            </a:r>
            <a:endParaRPr lang="ru-RU" sz="2000" i="1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FB7ACA01-33FE-4318-843F-846B8DBAB649}"/>
              </a:ext>
            </a:extLst>
          </p:cNvPr>
          <p:cNvSpPr txBox="1">
            <a:spLocks/>
          </p:cNvSpPr>
          <p:nvPr/>
        </p:nvSpPr>
        <p:spPr>
          <a:xfrm>
            <a:off x="1740546" y="5686913"/>
            <a:ext cx="3836733" cy="941399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SAM</a:t>
            </a:r>
          </a:p>
          <a:p>
            <a:pPr algn="ctr"/>
            <a:r>
              <a:rPr lang="en-US" sz="2000" i="1" dirty="0"/>
              <a:t>Served/Serviceable Available Market (</a:t>
            </a:r>
            <a:r>
              <a:rPr lang="ru-RU" sz="2000" i="1" dirty="0" smtClean="0"/>
              <a:t>доступный </a:t>
            </a:r>
            <a:r>
              <a:rPr lang="ru-RU" sz="2000" i="1" dirty="0"/>
              <a:t>объём </a:t>
            </a:r>
            <a:r>
              <a:rPr lang="ru-RU" sz="2000" i="1" dirty="0" smtClean="0"/>
              <a:t>рынка</a:t>
            </a:r>
            <a:r>
              <a:rPr lang="en-US" sz="2000" i="1" dirty="0" smtClean="0"/>
              <a:t>)</a:t>
            </a:r>
            <a:endParaRPr lang="ru-RU" sz="2000" i="1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FB7ACA01-33FE-4318-843F-846B8DBAB649}"/>
              </a:ext>
            </a:extLst>
          </p:cNvPr>
          <p:cNvSpPr txBox="1">
            <a:spLocks/>
          </p:cNvSpPr>
          <p:nvPr/>
        </p:nvSpPr>
        <p:spPr>
          <a:xfrm>
            <a:off x="6176905" y="5713146"/>
            <a:ext cx="4317433" cy="941399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SOM</a:t>
            </a:r>
          </a:p>
          <a:p>
            <a:pPr algn="ctr"/>
            <a:r>
              <a:rPr lang="en-US" sz="2000" i="1" dirty="0"/>
              <a:t>Serviceable &amp; Obtainable Market </a:t>
            </a:r>
            <a:r>
              <a:rPr lang="ru-RU" sz="2000" i="1" dirty="0"/>
              <a:t>(</a:t>
            </a:r>
            <a:r>
              <a:rPr lang="ru-RU" sz="2000" i="1" dirty="0" smtClean="0"/>
              <a:t>реально </a:t>
            </a:r>
            <a:r>
              <a:rPr lang="ru-RU" sz="2000" i="1" dirty="0"/>
              <a:t>достижимый объём </a:t>
            </a:r>
            <a:r>
              <a:rPr lang="ru-RU" sz="2000" i="1" dirty="0" smtClean="0"/>
              <a:t>рынка)</a:t>
            </a:r>
            <a:endParaRPr lang="ru-RU" sz="2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495" y="3948423"/>
            <a:ext cx="1669419" cy="1669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154" y="3953285"/>
            <a:ext cx="1750937" cy="17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69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E5352E-9B9F-4EDC-8769-7FA3D3F814C7}" type="slidenum">
              <a:rPr lang="ru-RU" noProof="0" smtClean="0"/>
              <a:pPr rtl="0"/>
              <a:t>27</a:t>
            </a:fld>
            <a:endParaRPr lang="ru-RU" noProof="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25"/>
            <p:extLst>
              <p:ext uri="{D42A27DB-BD31-4B8C-83A1-F6EECF244321}">
                <p14:modId xmlns:p14="http://schemas.microsoft.com/office/powerpoint/2010/main" val="2125366679"/>
              </p:ext>
            </p:extLst>
          </p:nvPr>
        </p:nvGraphicFramePr>
        <p:xfrm>
          <a:off x="386396" y="501165"/>
          <a:ext cx="11361466" cy="558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733">
                  <a:extLst>
                    <a:ext uri="{9D8B030D-6E8A-4147-A177-3AD203B41FA5}">
                      <a16:colId xmlns:a16="http://schemas.microsoft.com/office/drawing/2014/main" val="1858216842"/>
                    </a:ext>
                  </a:extLst>
                </a:gridCol>
                <a:gridCol w="5680733">
                  <a:extLst>
                    <a:ext uri="{9D8B030D-6E8A-4147-A177-3AD203B41FA5}">
                      <a16:colId xmlns:a16="http://schemas.microsoft.com/office/drawing/2014/main" val="376253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Сегменты рынка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 расчета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74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— это потенциальный объем рынка с учетом его изменений: помните, что рынки могут расти или падать. PAM позволяет предпринимателям и инвесторам понять динамику рынка и на основе этого сформировать стратегию развития компании.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Последние 3 года рынок посуточной аренды квартир в стране растет на 12% ежегодно. По оценке аналитического агентства X к 2025 году на нем будет 2 млн. квартир. Среднегодовая цена аренды квартиры — 200 тысяч ₽ (2000 ₽ в день, сдается 100 дней в году). PAM = 400 млрд ₽ в год.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85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Addressable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— это общий объем рынка, включая всех клиентов и конкурентов. Этот параметр нужен для того, чтобы понять количество денег, которое клиенты тратят на то, чтобы закрыть свою потребность. Говоря простым языком, TAM показывает потенциал для вашего продукта в случае, если вы каким-то чудом сможете захватить рынок целиком, вытеснив всех прямых и смежных конкурентов.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Сейчас на рынке 1 млн квартир, включая квартиры, которые сдаются посуточно — как агентствами, так и собственниками. Исходя из среднегодовой цены аренды квартиры (200 тысяч ₽), TAM = 200 млрд ₽ в год.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42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406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E5352E-9B9F-4EDC-8769-7FA3D3F814C7}" type="slidenum">
              <a:rPr lang="ru-RU" noProof="0" smtClean="0"/>
              <a:pPr rtl="0"/>
              <a:t>28</a:t>
            </a:fld>
            <a:endParaRPr lang="ru-RU" noProof="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25"/>
            <p:extLst>
              <p:ext uri="{D42A27DB-BD31-4B8C-83A1-F6EECF244321}">
                <p14:modId xmlns:p14="http://schemas.microsoft.com/office/powerpoint/2010/main" val="2811761002"/>
              </p:ext>
            </p:extLst>
          </p:nvPr>
        </p:nvGraphicFramePr>
        <p:xfrm>
          <a:off x="386396" y="501165"/>
          <a:ext cx="11361466" cy="523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733">
                  <a:extLst>
                    <a:ext uri="{9D8B030D-6E8A-4147-A177-3AD203B41FA5}">
                      <a16:colId xmlns:a16="http://schemas.microsoft.com/office/drawing/2014/main" val="1858216842"/>
                    </a:ext>
                  </a:extLst>
                </a:gridCol>
                <a:gridCol w="5680733">
                  <a:extLst>
                    <a:ext uri="{9D8B030D-6E8A-4147-A177-3AD203B41FA5}">
                      <a16:colId xmlns:a16="http://schemas.microsoft.com/office/drawing/2014/main" val="376253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Сегменты рынка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 расчета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74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(Served/Serviceable Available Market) —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это рынок аналогов вашего продукта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 показывает, сколько денег сейчас тратится на решение проблемы с помощью аналогов вашего продукта (прямых конкурентов). Это потолок, через который можно оценить максимальный доход компании, если она займет 100% своей ниши, вытеснив из нее все аналогичные продукты.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Рынок агентств, которые сдают квартиры посуточно, составляет 25% от всего рынка аренды. SAM = 50 млрд ₽ в год.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85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Serviceable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Obtainable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— реально достижимый объем рынка, доля рынка, которую вы действительно можете захватить с помощью своего продукта. При расчете SOM нужно учитывать доступные вам каналы, бюджет на маркетинг и другие ограничения.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Исходя из предварительных продаж, вы предположили, что ваш продукт заинтересует 10% агентств посуточной аренды — 50 млрд ₽ x 0,1 = 5 млрд ₽ в год. Вы установили среднюю по рынку комиссию за привлечение клиентов для агентств 10%. Значит ваш SOM — 5 млрд ₽ x 0,1 = 500 млн ₽.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42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497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BE6D47F7-98FA-4060-AF0F-A1D2A82A5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416" y="1719107"/>
            <a:ext cx="11892790" cy="2582927"/>
          </a:xfrm>
        </p:spPr>
        <p:txBody>
          <a:bodyPr rtlCol="0"/>
          <a:lstStyle/>
          <a:p>
            <a:pPr marL="342900" indent="-342900" algn="l">
              <a:buFont typeface="+mj-lt"/>
              <a:buAutoNum type="alphaLcParenR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Количество денег, которое тратят люди, уже изучающие английский с помощью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Learn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&amp;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fun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и те, кого планируется привлечь в ближайшее время. </a:t>
            </a:r>
          </a:p>
          <a:p>
            <a:pPr marL="342900" indent="-342900" algn="l">
              <a:buFont typeface="+mj-lt"/>
              <a:buAutoNum type="alphaL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Количество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денег, которое тратят все россияне, изучающие английский — как онлайн, так 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оффлайн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-способами. </a:t>
            </a:r>
          </a:p>
          <a:p>
            <a:pPr marL="342900" indent="-342900" algn="l">
              <a:buFont typeface="+mj-lt"/>
              <a:buAutoNum type="alphaLcParenR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Количество денег, которое тратят российские пользователи, изучающие английский с помощью разных мобильных приложений. </a:t>
            </a:r>
          </a:p>
          <a:p>
            <a:pPr marL="342900" indent="-342900" algn="l">
              <a:buFont typeface="+mj-lt"/>
              <a:buAutoNum type="alphaLcParenR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Ни один из вариантов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48E41B0-B40D-4298-B174-8442CFF11C4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203416" y="1303019"/>
            <a:ext cx="3776401" cy="334918"/>
          </a:xfrm>
        </p:spPr>
        <p:txBody>
          <a:bodyPr rtlCol="0">
            <a:noAutofit/>
          </a:bodyPr>
          <a:lstStyle/>
          <a:p>
            <a:r>
              <a:rPr lang="en-US" sz="2800" dirty="0"/>
              <a:t>1. T</a:t>
            </a:r>
            <a:r>
              <a:rPr lang="ru-RU" sz="2800" dirty="0"/>
              <a:t>АМ </a:t>
            </a:r>
            <a:endParaRPr lang="ru-RU" sz="28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7905" y="113211"/>
            <a:ext cx="10171020" cy="978872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/>
              <a:t>Рассмотрим кейс приложения для изучения английского языка </a:t>
            </a:r>
            <a:r>
              <a:rPr lang="ru-RU" sz="2400" b="0" dirty="0" err="1"/>
              <a:t>Learn</a:t>
            </a:r>
            <a:r>
              <a:rPr lang="ru-RU" sz="2400" b="0" dirty="0"/>
              <a:t> </a:t>
            </a:r>
            <a:r>
              <a:rPr lang="ru-RU" sz="2400" b="0" dirty="0" err="1"/>
              <a:t>for</a:t>
            </a:r>
            <a:r>
              <a:rPr lang="ru-RU" sz="2400" b="0" dirty="0"/>
              <a:t> </a:t>
            </a:r>
            <a:r>
              <a:rPr lang="ru-RU" sz="2400" b="0" dirty="0" err="1"/>
              <a:t>Fun</a:t>
            </a:r>
            <a:r>
              <a:rPr lang="ru-RU" sz="2400" b="0" dirty="0"/>
              <a:t>, недавно запущенного на российском рынке. Соедините описания рыночных сегментов этого приложения с их названиями.</a:t>
            </a:r>
          </a:p>
        </p:txBody>
      </p:sp>
      <p:sp>
        <p:nvSpPr>
          <p:cNvPr id="31" name="Текст 12">
            <a:extLst>
              <a:ext uri="{FF2B5EF4-FFF2-40B4-BE49-F238E27FC236}">
                <a16:creationId xmlns:a16="http://schemas.microsoft.com/office/drawing/2014/main" id="{848E41B0-B40D-4298-B174-8442CFF11C4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109210" y="1303019"/>
            <a:ext cx="3776401" cy="334918"/>
          </a:xfrm>
        </p:spPr>
        <p:txBody>
          <a:bodyPr rtlCol="0">
            <a:noAutofit/>
          </a:bodyPr>
          <a:lstStyle/>
          <a:p>
            <a:r>
              <a:rPr lang="ru-RU" sz="2800" dirty="0" smtClean="0"/>
              <a:t>2</a:t>
            </a:r>
            <a:r>
              <a:rPr lang="en-US" sz="2800" dirty="0"/>
              <a:t>. SAM </a:t>
            </a:r>
            <a:endParaRPr lang="ru-RU" sz="2800" dirty="0"/>
          </a:p>
        </p:txBody>
      </p:sp>
      <p:sp>
        <p:nvSpPr>
          <p:cNvPr id="33" name="Текст 12">
            <a:extLst>
              <a:ext uri="{FF2B5EF4-FFF2-40B4-BE49-F238E27FC236}">
                <a16:creationId xmlns:a16="http://schemas.microsoft.com/office/drawing/2014/main" id="{848E41B0-B40D-4298-B174-8442CFF11C4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106445" y="1303019"/>
            <a:ext cx="3776401" cy="334918"/>
          </a:xfrm>
        </p:spPr>
        <p:txBody>
          <a:bodyPr rtlCol="0">
            <a:noAutofit/>
          </a:bodyPr>
          <a:lstStyle/>
          <a:p>
            <a:r>
              <a:rPr lang="en-US" sz="2800" dirty="0"/>
              <a:t>1. </a:t>
            </a:r>
            <a:r>
              <a:rPr lang="en-US" sz="2800" dirty="0" smtClean="0"/>
              <a:t>SO</a:t>
            </a:r>
            <a:r>
              <a:rPr lang="ru-RU" sz="2800" dirty="0" smtClean="0"/>
              <a:t>М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326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3A23C-C6B1-4060-8AB4-80821CC5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77" y="290279"/>
            <a:ext cx="11091866" cy="397698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/>
              <a:t>Приёмы построения гипотез различаются по: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076" y="997922"/>
            <a:ext cx="3524117" cy="421574"/>
          </a:xfrm>
        </p:spPr>
        <p:txBody>
          <a:bodyPr rtlCol="0">
            <a:normAutofit/>
          </a:bodyPr>
          <a:lstStyle/>
          <a:p>
            <a:r>
              <a:rPr lang="ru-RU" sz="2800" dirty="0" smtClean="0"/>
              <a:t>1) форме </a:t>
            </a:r>
            <a:endParaRPr lang="ru-RU" sz="2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4EA9C20-09FC-4326-BE41-113FA54568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4076" y="1604257"/>
            <a:ext cx="3524117" cy="1041316"/>
          </a:xfrm>
        </p:spPr>
        <p:txBody>
          <a:bodyPr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dirty="0"/>
              <a:t>если…,  то</a:t>
            </a:r>
            <a:r>
              <a:rPr lang="ru-RU" sz="2400" dirty="0" smtClean="0"/>
              <a:t>…»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dirty="0"/>
              <a:t>если…, то…, так как...»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A6C219-E77D-47F7-9256-86D68B38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3</a:t>
            </a:fld>
            <a:endParaRPr lang="ru-RU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4344076" y="997922"/>
            <a:ext cx="3524117" cy="421574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2) </a:t>
            </a:r>
            <a:r>
              <a:rPr lang="ru-RU" sz="2800" dirty="0"/>
              <a:t>уровню  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64EA9C20-09FC-4326-BE41-113FA5456800}"/>
              </a:ext>
            </a:extLst>
          </p:cNvPr>
          <p:cNvSpPr txBox="1">
            <a:spLocks/>
          </p:cNvSpPr>
          <p:nvPr/>
        </p:nvSpPr>
        <p:spPr>
          <a:xfrm>
            <a:off x="4344076" y="1604257"/>
            <a:ext cx="3524117" cy="1041316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эмпирические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теоретические</a:t>
            </a:r>
            <a:endParaRPr lang="ru-RU" sz="240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8262933" y="997922"/>
            <a:ext cx="3524117" cy="421574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3</a:t>
            </a:r>
            <a:r>
              <a:rPr lang="ru-RU" sz="2800" dirty="0" smtClean="0"/>
              <a:t>) </a:t>
            </a:r>
            <a:r>
              <a:rPr lang="ru-RU" sz="2800" dirty="0"/>
              <a:t>характеру  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64EA9C20-09FC-4326-BE41-113FA5456800}"/>
              </a:ext>
            </a:extLst>
          </p:cNvPr>
          <p:cNvSpPr txBox="1">
            <a:spLocks/>
          </p:cNvSpPr>
          <p:nvPr/>
        </p:nvSpPr>
        <p:spPr>
          <a:xfrm>
            <a:off x="8262933" y="1604257"/>
            <a:ext cx="3524117" cy="1041316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м</a:t>
            </a:r>
            <a:r>
              <a:rPr lang="ru-RU" sz="2400" dirty="0" smtClean="0"/>
              <a:t>одификационная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революционизирующая</a:t>
            </a:r>
            <a:endParaRPr lang="ru-RU" sz="2400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534076" y="3266505"/>
            <a:ext cx="3524117" cy="814102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4</a:t>
            </a:r>
            <a:r>
              <a:rPr lang="ru-RU" sz="2800" dirty="0" smtClean="0"/>
              <a:t>) </a:t>
            </a:r>
            <a:r>
              <a:rPr lang="ru-RU" sz="2800" dirty="0"/>
              <a:t>механизму формирования  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64EA9C20-09FC-4326-BE41-113FA5456800}"/>
              </a:ext>
            </a:extLst>
          </p:cNvPr>
          <p:cNvSpPr txBox="1">
            <a:spLocks/>
          </p:cNvSpPr>
          <p:nvPr/>
        </p:nvSpPr>
        <p:spPr>
          <a:xfrm>
            <a:off x="534076" y="4265367"/>
            <a:ext cx="3524117" cy="1792555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простые: индуктивные или </a:t>
            </a:r>
            <a:r>
              <a:rPr lang="ru-RU" sz="2400" dirty="0" smtClean="0"/>
              <a:t>дедуктивные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комплексные</a:t>
            </a:r>
            <a:r>
              <a:rPr lang="ru-RU" sz="2400" dirty="0"/>
              <a:t>: индуктивно-дедуктивные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4344076" y="3266505"/>
            <a:ext cx="3524117" cy="814102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5) логической структуре   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64EA9C20-09FC-4326-BE41-113FA5456800}"/>
              </a:ext>
            </a:extLst>
          </p:cNvPr>
          <p:cNvSpPr txBox="1">
            <a:spLocks/>
          </p:cNvSpPr>
          <p:nvPr/>
        </p:nvSpPr>
        <p:spPr>
          <a:xfrm>
            <a:off x="4344076" y="4265367"/>
            <a:ext cx="3524117" cy="1792555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линейная (1 предположение)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разветвлённая </a:t>
            </a:r>
            <a:r>
              <a:rPr lang="ru-RU" sz="2400" dirty="0"/>
              <a:t>(возможные следствия)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8262933" y="3266505"/>
            <a:ext cx="3524117" cy="814102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6</a:t>
            </a:r>
            <a:r>
              <a:rPr lang="ru-RU" sz="2800" dirty="0"/>
              <a:t>) функциональному назначению   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64EA9C20-09FC-4326-BE41-113FA5456800}"/>
              </a:ext>
            </a:extLst>
          </p:cNvPr>
          <p:cNvSpPr txBox="1">
            <a:spLocks/>
          </p:cNvSpPr>
          <p:nvPr/>
        </p:nvSpPr>
        <p:spPr>
          <a:xfrm>
            <a:off x="8262933" y="4265367"/>
            <a:ext cx="3524117" cy="1792555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бъяснительная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</a:t>
            </a:r>
            <a:r>
              <a:rPr lang="ru-RU" sz="2400" dirty="0" smtClean="0"/>
              <a:t>редсказательная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смешанная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9006" y="2645573"/>
            <a:ext cx="11721737" cy="393718"/>
          </a:xfrm>
          <a:prstGeom prst="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16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DEFC0-218D-4F7A-8C07-A588E93D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46266"/>
            <a:ext cx="10580323" cy="568800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 smtClean="0"/>
              <a:t>Оценка </a:t>
            </a:r>
            <a:r>
              <a:rPr lang="ru-RU" sz="2800" dirty="0"/>
              <a:t>рынка включает расчет нескольких рыночных сегментов</a:t>
            </a:r>
            <a:endParaRPr lang="ru-RU" sz="2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B7ACA01-33FE-4318-843F-846B8DBAB649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982076"/>
            <a:ext cx="9535686" cy="935757"/>
          </a:xfrm>
        </p:spPr>
        <p:txBody>
          <a:bodyPr rtlCol="0">
            <a:noAutofit/>
          </a:bodyPr>
          <a:lstStyle/>
          <a:p>
            <a:r>
              <a:rPr lang="ru-RU" sz="2400" i="1" dirty="0"/>
              <a:t>Инвестору важно понимать предел, до которого может дорасти компания — ведь он зарабатывает, когда компания становится большой. </a:t>
            </a:r>
            <a:endParaRPr lang="ru-RU" sz="2400" i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C26EAD-CF8A-4DD5-B109-AFCFFB6565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r>
              <a:rPr lang="ru-RU" dirty="0"/>
              <a:t>25 ₽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80177FD-2673-48E4-BB44-60528260E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6837" y="3909381"/>
            <a:ext cx="1656000" cy="430700"/>
          </a:xfrm>
        </p:spPr>
        <p:txBody>
          <a:bodyPr rtlCol="0"/>
          <a:lstStyle/>
          <a:p>
            <a:pPr rtl="0"/>
            <a:r>
              <a:rPr lang="ru-RU" dirty="0"/>
              <a:t>Миллиард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E8CB570-5030-472D-9AF1-905160A30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1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5CA1D41-11A1-4E9E-BB5C-70DF258557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/>
          <a:lstStyle/>
          <a:p>
            <a:r>
              <a:rPr lang="ru-RU" dirty="0"/>
              <a:t>50 ₽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18C464E-EFB6-4A95-9825-FBBEC046B6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74657" y="3917466"/>
            <a:ext cx="1656000" cy="430700"/>
          </a:xfrm>
        </p:spPr>
        <p:txBody>
          <a:bodyPr rtlCol="0"/>
          <a:lstStyle/>
          <a:p>
            <a:pPr rtl="0"/>
            <a:r>
              <a:rPr lang="ru-RU" dirty="0"/>
              <a:t>Миллиард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CC92DBD-424D-4A5C-8401-A84C40BA74A7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2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3EA4DE4-E6F4-448E-B450-F4B72283A8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r>
              <a:rPr lang="ru-RU" dirty="0"/>
              <a:t>100 ₽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2D854EE3-6A0F-41A7-8EC9-068678406E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98582" y="3917466"/>
            <a:ext cx="1656000" cy="430700"/>
          </a:xfrm>
        </p:spPr>
        <p:txBody>
          <a:bodyPr rtlCol="0"/>
          <a:lstStyle/>
          <a:p>
            <a:pPr rtl="0"/>
            <a:r>
              <a:rPr lang="ru-RU" dirty="0"/>
              <a:t>Миллиард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73A5773-DF36-4E2B-8E22-345695924EC0}"/>
              </a:ext>
            </a:extLst>
          </p:cNvPr>
          <p:cNvSpPr>
            <a:spLocks noGrp="1"/>
          </p:cNvSpPr>
          <p:nvPr>
            <p:ph type="body" idx="33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3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044253-31CE-4F44-8831-53D8A0ED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133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DEFC0-218D-4F7A-8C07-A588E93D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346266"/>
            <a:ext cx="9535686" cy="5688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Почему инвестору важно понимать объем рынка?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B7ACA01-33FE-4318-843F-846B8DBAB649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982076"/>
            <a:ext cx="9535686" cy="935757"/>
          </a:xfrm>
        </p:spPr>
        <p:txBody>
          <a:bodyPr rtlCol="0">
            <a:noAutofit/>
          </a:bodyPr>
          <a:lstStyle/>
          <a:p>
            <a:r>
              <a:rPr lang="ru-RU" sz="2400" i="1" dirty="0"/>
              <a:t>Инвестору важно понимать предел, до которого может дорасти компания — ведь он зарабатывает, когда компания становится большой. </a:t>
            </a:r>
            <a:endParaRPr lang="ru-RU" sz="2400" i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C26EAD-CF8A-4DD5-B109-AFCFFB6565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r>
              <a:rPr lang="ru-RU" dirty="0"/>
              <a:t>25 ₽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80177FD-2673-48E4-BB44-60528260E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6837" y="3909381"/>
            <a:ext cx="1656000" cy="430700"/>
          </a:xfrm>
        </p:spPr>
        <p:txBody>
          <a:bodyPr rtlCol="0"/>
          <a:lstStyle/>
          <a:p>
            <a:pPr rtl="0"/>
            <a:r>
              <a:rPr lang="ru-RU" dirty="0"/>
              <a:t>Миллиард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E8CB570-5030-472D-9AF1-905160A30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1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5CA1D41-11A1-4E9E-BB5C-70DF258557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/>
          <a:lstStyle/>
          <a:p>
            <a:r>
              <a:rPr lang="ru-RU" dirty="0"/>
              <a:t>50 ₽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18C464E-EFB6-4A95-9825-FBBEC046B6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74657" y="3917466"/>
            <a:ext cx="1656000" cy="430700"/>
          </a:xfrm>
        </p:spPr>
        <p:txBody>
          <a:bodyPr rtlCol="0"/>
          <a:lstStyle/>
          <a:p>
            <a:pPr rtl="0"/>
            <a:r>
              <a:rPr lang="ru-RU" dirty="0"/>
              <a:t>Миллиард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CC92DBD-424D-4A5C-8401-A84C40BA74A7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2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3EA4DE4-E6F4-448E-B450-F4B72283A8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r>
              <a:rPr lang="ru-RU" dirty="0"/>
              <a:t>100 ₽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2D854EE3-6A0F-41A7-8EC9-068678406E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98582" y="3917466"/>
            <a:ext cx="1656000" cy="430700"/>
          </a:xfrm>
        </p:spPr>
        <p:txBody>
          <a:bodyPr rtlCol="0"/>
          <a:lstStyle/>
          <a:p>
            <a:pPr rtl="0"/>
            <a:r>
              <a:rPr lang="ru-RU" dirty="0"/>
              <a:t>Миллиард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73A5773-DF36-4E2B-8E22-345695924EC0}"/>
              </a:ext>
            </a:extLst>
          </p:cNvPr>
          <p:cNvSpPr>
            <a:spLocks noGrp="1"/>
          </p:cNvSpPr>
          <p:nvPr>
            <p:ph type="body" idx="33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3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044253-31CE-4F44-8831-53D8A0ED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007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E9EA5-EBDD-469B-BFCD-D5DE39CE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Слайд о конкуренции</a:t>
            </a:r>
          </a:p>
        </p:txBody>
      </p:sp>
      <p:pic>
        <p:nvPicPr>
          <p:cNvPr id="18" name="Рисунок 17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sp>
        <p:nvSpPr>
          <p:cNvPr id="17" name="Текст 16">
            <a:extLst>
              <a:ext uri="{FF2B5EF4-FFF2-40B4-BE49-F238E27FC236}">
                <a16:creationId xmlns:a16="http://schemas.microsoft.com/office/drawing/2014/main" id="{0D1DDB27-8C07-482A-8167-7401002C0B2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r>
              <a:rPr lang="ru-RU" dirty="0"/>
              <a:t>Более удобно</a:t>
            </a:r>
          </a:p>
          <a:p>
            <a:pPr rtl="0"/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C812C0F3-686C-4958-8526-C187487762F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rtlCol="0"/>
          <a:lstStyle/>
          <a:p>
            <a:pPr rtl="0"/>
            <a:r>
              <a:rPr lang="ru-RU" dirty="0"/>
              <a:t>Менее удобно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C589E30F-E1D9-438B-96DA-6D6933E8D29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ru-RU" dirty="0"/>
              <a:t>Дороже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5DF0DC3-4F84-4EC0-8638-5A99E4888DC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ru-RU" dirty="0"/>
              <a:t>Дешевле</a:t>
            </a:r>
          </a:p>
        </p:txBody>
      </p:sp>
      <p:sp>
        <p:nvSpPr>
          <p:cNvPr id="32" name="Рисунок 31" descr="Заполнитель для логотипа конкурента"/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31" name="Рисунок 30" descr="Заполнитель для логотипа конкурента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33" name="Рисунок 32" descr="Заполнитель для логотипа конкурента"/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34" name="Рисунок 33" descr="Заполнитель для логотипа конкурента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35" name="Рисунок 34" descr="Заполнитель для логотипа конкурента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6" name="Рисунок 35" descr="Заполнитель для логотипа конкурента"/>
          <p:cNvSpPr>
            <a:spLocks noGrp="1"/>
          </p:cNvSpPr>
          <p:nvPr>
            <p:ph type="pic" sz="quarter" idx="44"/>
          </p:nvPr>
        </p:nvSpPr>
        <p:spPr/>
      </p:sp>
      <p:pic>
        <p:nvPicPr>
          <p:cNvPr id="20" name="Рисунок 19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465" y="2330228"/>
            <a:ext cx="1517904" cy="83639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E2B4B4-BB54-40C7-8DCC-608FE87A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32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ECF1E-0142-48C6-953C-929A8930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62E56F-2104-4DCE-80C2-7B6BD57F0C61}" type="datetime1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159348-1984-47C0-8DAB-25F66F6C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970208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DD9FF-3426-461D-B315-98BB5ED8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Стратегия развития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E17302-633C-405F-99FC-64B2E836F2E7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endParaRPr lang="ru-RU" dirty="0"/>
          </a:p>
        </p:txBody>
      </p:sp>
      <p:pic>
        <p:nvPicPr>
          <p:cNvPr id="17" name="Рисунок 16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F81D8CC4-1BDD-45D6-9EF7-1FD08429B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830B26C-178D-440C-8245-1CF146D43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/>
              <a:t>Подзаголовок раздела 1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8E1A2F0-A9AF-4CD6-9066-47343411D1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 </a:t>
            </a:r>
            <a:r>
              <a:rPr lang="ru-RU" dirty="0" err="1"/>
              <a:t>commodo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eros</a:t>
            </a:r>
            <a:r>
              <a:rPr lang="ru-RU" dirty="0"/>
              <a:t> </a:t>
            </a:r>
            <a:r>
              <a:rPr lang="ru-RU" dirty="0" err="1"/>
              <a:t>quis</a:t>
            </a:r>
            <a:r>
              <a:rPr lang="ru-RU" dirty="0"/>
              <a:t> </a:t>
            </a:r>
            <a:r>
              <a:rPr lang="ru-RU" dirty="0" err="1"/>
              <a:t>urna</a:t>
            </a:r>
            <a:r>
              <a:rPr lang="ru-RU" dirty="0"/>
              <a:t>.</a:t>
            </a:r>
          </a:p>
          <a:p>
            <a:pPr rtl="0"/>
            <a:r>
              <a:rPr lang="ru-RU" dirty="0" err="1"/>
              <a:t>Nunc</a:t>
            </a:r>
            <a:r>
              <a:rPr lang="ru-RU" dirty="0"/>
              <a:t> </a:t>
            </a:r>
            <a:r>
              <a:rPr lang="ru-RU" dirty="0" err="1"/>
              <a:t>viverra</a:t>
            </a:r>
            <a:r>
              <a:rPr lang="ru-RU" dirty="0"/>
              <a:t> </a:t>
            </a:r>
            <a:r>
              <a:rPr lang="ru-RU" dirty="0" err="1"/>
              <a:t>imperdiet</a:t>
            </a:r>
            <a:r>
              <a:rPr lang="ru-RU" dirty="0"/>
              <a:t> </a:t>
            </a:r>
            <a:r>
              <a:rPr lang="ru-RU" dirty="0" err="1"/>
              <a:t>enim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est</a:t>
            </a:r>
            <a:r>
              <a:rPr lang="ru-RU" dirty="0"/>
              <a:t>. </a:t>
            </a:r>
            <a:r>
              <a:rPr lang="ru-RU" dirty="0" err="1"/>
              <a:t>Vivamus</a:t>
            </a:r>
            <a:r>
              <a:rPr lang="ru-RU" dirty="0"/>
              <a:t> a </a:t>
            </a:r>
            <a:r>
              <a:rPr lang="ru-RU" dirty="0" err="1"/>
              <a:t>tellus</a:t>
            </a:r>
            <a:r>
              <a:rPr lang="ru-RU" dirty="0"/>
              <a:t>.</a:t>
            </a:r>
          </a:p>
          <a:p>
            <a:pPr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C8C70E9-4290-47B5-8797-A53FC5C668B5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2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411752F-4811-49DF-A049-F19BD193AFC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rtlCol="0"/>
          <a:lstStyle/>
          <a:p>
            <a:pPr rtl="0"/>
            <a:r>
              <a:rPr lang="ru-RU" dirty="0"/>
              <a:t>Подзаголовок раздела 2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6F8A2A-3B76-4298-AB8B-7CD4F7CC78C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/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 </a:t>
            </a:r>
            <a:r>
              <a:rPr lang="ru-RU" dirty="0" err="1"/>
              <a:t>commodo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eros</a:t>
            </a:r>
            <a:r>
              <a:rPr lang="ru-RU" dirty="0"/>
              <a:t> </a:t>
            </a:r>
            <a:r>
              <a:rPr lang="ru-RU" dirty="0" err="1"/>
              <a:t>quis</a:t>
            </a:r>
            <a:r>
              <a:rPr lang="ru-RU" dirty="0"/>
              <a:t> </a:t>
            </a:r>
            <a:r>
              <a:rPr lang="ru-RU" dirty="0" err="1"/>
              <a:t>urna</a:t>
            </a:r>
            <a:r>
              <a:rPr lang="ru-RU" dirty="0"/>
              <a:t>.</a:t>
            </a:r>
          </a:p>
          <a:p>
            <a:pPr rtl="0"/>
            <a:r>
              <a:rPr lang="ru-RU" dirty="0" err="1"/>
              <a:t>Nunc</a:t>
            </a:r>
            <a:r>
              <a:rPr lang="ru-RU" dirty="0"/>
              <a:t> </a:t>
            </a:r>
            <a:r>
              <a:rPr lang="ru-RU" dirty="0" err="1"/>
              <a:t>viverra</a:t>
            </a:r>
            <a:r>
              <a:rPr lang="ru-RU" dirty="0"/>
              <a:t> </a:t>
            </a:r>
            <a:r>
              <a:rPr lang="ru-RU" dirty="0" err="1"/>
              <a:t>imperdiet</a:t>
            </a:r>
            <a:r>
              <a:rPr lang="ru-RU" dirty="0"/>
              <a:t> </a:t>
            </a:r>
            <a:r>
              <a:rPr lang="ru-RU" dirty="0" err="1"/>
              <a:t>enim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est</a:t>
            </a:r>
            <a:r>
              <a:rPr lang="ru-RU" dirty="0"/>
              <a:t>. </a:t>
            </a:r>
            <a:r>
              <a:rPr lang="ru-RU" dirty="0" err="1"/>
              <a:t>Vivamus</a:t>
            </a:r>
            <a:r>
              <a:rPr lang="ru-RU" dirty="0"/>
              <a:t> a </a:t>
            </a:r>
            <a:r>
              <a:rPr lang="ru-RU" dirty="0" err="1"/>
              <a:t>tellus</a:t>
            </a:r>
            <a:r>
              <a:rPr lang="ru-RU" dirty="0"/>
              <a:t>.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ABDC923-01AE-453C-9C68-C6F1C0247C3A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3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A26B5DB-C49A-4F52-94BA-4B39A5BE85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ru-RU" dirty="0"/>
              <a:t>Подзаголовок раздела 3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E5BB6A1-F32F-4C90-8FAF-6B3DBAA95C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 </a:t>
            </a:r>
            <a:r>
              <a:rPr lang="ru-RU" dirty="0" err="1"/>
              <a:t>commodo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eros</a:t>
            </a:r>
            <a:r>
              <a:rPr lang="ru-RU" dirty="0"/>
              <a:t> </a:t>
            </a:r>
            <a:r>
              <a:rPr lang="ru-RU" dirty="0" err="1"/>
              <a:t>quis</a:t>
            </a:r>
            <a:r>
              <a:rPr lang="ru-RU" dirty="0"/>
              <a:t> </a:t>
            </a:r>
            <a:r>
              <a:rPr lang="ru-RU" dirty="0" err="1"/>
              <a:t>urna</a:t>
            </a:r>
            <a:r>
              <a:rPr lang="ru-RU" dirty="0"/>
              <a:t>.</a:t>
            </a:r>
          </a:p>
          <a:p>
            <a:pPr rtl="0"/>
            <a:r>
              <a:rPr lang="ru-RU" dirty="0" err="1"/>
              <a:t>Nunc</a:t>
            </a:r>
            <a:r>
              <a:rPr lang="ru-RU" dirty="0"/>
              <a:t> </a:t>
            </a:r>
            <a:r>
              <a:rPr lang="ru-RU" dirty="0" err="1"/>
              <a:t>viverra</a:t>
            </a:r>
            <a:r>
              <a:rPr lang="ru-RU" dirty="0"/>
              <a:t> </a:t>
            </a:r>
            <a:r>
              <a:rPr lang="ru-RU" dirty="0" err="1"/>
              <a:t>imperdiet</a:t>
            </a:r>
            <a:r>
              <a:rPr lang="ru-RU" dirty="0"/>
              <a:t> </a:t>
            </a:r>
            <a:r>
              <a:rPr lang="ru-RU" dirty="0" err="1"/>
              <a:t>enim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est</a:t>
            </a:r>
            <a:r>
              <a:rPr lang="ru-RU" dirty="0"/>
              <a:t>. </a:t>
            </a:r>
            <a:r>
              <a:rPr lang="ru-RU" dirty="0" err="1"/>
              <a:t>Vivamus</a:t>
            </a:r>
            <a:r>
              <a:rPr lang="ru-RU" dirty="0"/>
              <a:t> a </a:t>
            </a:r>
            <a:r>
              <a:rPr lang="ru-RU" dirty="0" err="1"/>
              <a:t>tellus</a:t>
            </a:r>
            <a:r>
              <a:rPr lang="ru-RU" dirty="0"/>
              <a:t>.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0CD0CE-DB09-434A-9DA9-09E449E7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33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EFC5BA-1007-4C96-BFE4-598FDD0D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ADA78-BD1D-45E9-B902-6E504C3E263E}" type="datetime1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A3DCC6-FB7D-4430-82F3-9491EBF0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431229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29D3C-271B-484C-AA5F-E93866C2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Популярность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BB21D0-9A40-4774-828B-959B3E66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B4E908-52A7-4758-81D4-994D21DF34B9}" type="datetime1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88DCA8-7838-411E-BF9A-714E6DEB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FA213A-C566-4DE2-A4F6-8F57B17E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34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181449B-C538-43A2-A6F8-C75858D8FD10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 rtlCol="0"/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47FF039-5470-43B6-BDD5-2635D9B29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Ключевые показатели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6233ED7-A5B6-46F2-8DA2-CCC38F75F7A0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 rtlCol="0"/>
          <a:lstStyle/>
          <a:p>
            <a:pPr rtl="0"/>
            <a:r>
              <a:rPr lang="ru-RU" dirty="0"/>
              <a:t>Доходы по годам</a:t>
            </a:r>
          </a:p>
        </p:txBody>
      </p:sp>
      <p:graphicFrame>
        <p:nvGraphicFramePr>
          <p:cNvPr id="14" name="Объект 13" descr="таблица">
            <a:extLst>
              <a:ext uri="{FF2B5EF4-FFF2-40B4-BE49-F238E27FC236}">
                <a16:creationId xmlns:a16="http://schemas.microsoft.com/office/drawing/2014/main" id="{BFAC5789-2454-4E8D-9998-A40B107348F5}"/>
              </a:ext>
            </a:extLst>
          </p:cNvPr>
          <p:cNvGraphicFramePr>
            <a:graphicFrameLocks noGrp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3815252018"/>
              </p:ext>
            </p:extLst>
          </p:nvPr>
        </p:nvGraphicFramePr>
        <p:xfrm>
          <a:off x="836613" y="2811463"/>
          <a:ext cx="4946669" cy="24060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95608">
                  <a:extLst>
                    <a:ext uri="{9D8B030D-6E8A-4147-A177-3AD203B41FA5}">
                      <a16:colId xmlns:a16="http://schemas.microsoft.com/office/drawing/2014/main" val="513111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5673469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3446947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69587021"/>
                    </a:ext>
                  </a:extLst>
                </a:gridCol>
                <a:gridCol w="1135061">
                  <a:extLst>
                    <a:ext uri="{9D8B030D-6E8A-4147-A177-3AD203B41FA5}">
                      <a16:colId xmlns:a16="http://schemas.microsoft.com/office/drawing/2014/main" val="1352029230"/>
                    </a:ext>
                  </a:extLst>
                </a:gridCol>
              </a:tblGrid>
              <a:tr h="475931">
                <a:tc>
                  <a:txBody>
                    <a:bodyPr/>
                    <a:lstStyle/>
                    <a:p>
                      <a:pPr algn="ctr" rtl="0"/>
                      <a:endParaRPr lang="ru-RU" sz="1900" noProof="0" dirty="0"/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Клиенты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Заказы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Валовой доход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Чистый доход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251103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20ГГ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1100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10 000 ₽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7000 ₽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516094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20ГГ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20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200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20 000 ₽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16 000 ₽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94024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20ГГ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30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300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30 000 ₽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25 000 ₽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778015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20ГГ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40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400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40 000 ₽ 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30 000 ₽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174535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20ГГ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50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500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50 000 ₽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40 000 ₽</a:t>
                      </a: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74758"/>
                  </a:ext>
                </a:extLst>
              </a:tr>
            </a:tbl>
          </a:graphicData>
        </a:graphic>
      </p:graphicFrame>
      <p:pic>
        <p:nvPicPr>
          <p:cNvPr id="15" name="Рисунок 21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888" y="786384"/>
            <a:ext cx="786384" cy="433314"/>
          </a:xfrm>
          <a:prstGeom prst="rect">
            <a:avLst/>
          </a:prstGeom>
        </p:spPr>
      </p:pic>
      <p:graphicFrame>
        <p:nvGraphicFramePr>
          <p:cNvPr id="16" name="Объект 17" descr="Диаграмма">
            <a:extLst>
              <a:ext uri="{FF2B5EF4-FFF2-40B4-BE49-F238E27FC236}">
                <a16:creationId xmlns:a16="http://schemas.microsoft.com/office/drawing/2014/main" id="{99D827F7-F209-48F4-BBEE-1BD6B0085143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1569452503"/>
              </p:ext>
            </p:extLst>
          </p:nvPr>
        </p:nvGraphicFramePr>
        <p:xfrm>
          <a:off x="6494463" y="2811463"/>
          <a:ext cx="4821237" cy="266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8557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77D9F-55A9-45FE-B943-4A14EFB1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Временная шкала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4B6DC5D-FEA7-4B54-90D0-75E1C2E912BA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 rtlCol="0"/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endParaRPr lang="ru-RU" dirty="0"/>
          </a:p>
        </p:txBody>
      </p:sp>
      <p:pic>
        <p:nvPicPr>
          <p:cNvPr id="28" name="Рисунок 27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0086D6D6-02B7-45B8-B60C-D7ACCD1A78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ru-RU" dirty="0"/>
              <a:t>20ГГ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C496606-8B03-4336-A6E1-522B6BF8B86F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 rtlCol="0"/>
          <a:lstStyle/>
          <a:p>
            <a:pPr rtl="0"/>
            <a:r>
              <a:rPr lang="ru-RU" dirty="0"/>
              <a:t>Месяц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8EEE559-3B1C-40F5-B611-B75A47F21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Название пункта 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E758861-8D4E-4861-8F2E-C0331A36F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276617"/>
            <a:ext cx="1728216" cy="1189905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BEAB5-C4E1-4249-82AF-56673C72FF1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ru-RU" dirty="0"/>
              <a:t>20ГГ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4CC2EC0F-3A21-4631-AF53-99F014F411AF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 rtlCol="0"/>
          <a:lstStyle/>
          <a:p>
            <a:pPr rtl="0"/>
            <a:r>
              <a:rPr lang="ru-RU" dirty="0"/>
              <a:t>Месяц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2EA3F9B-C21D-4DE5-8C80-46F78DAFC986}"/>
              </a:ext>
            </a:extLst>
          </p:cNvPr>
          <p:cNvSpPr>
            <a:spLocks noGrp="1"/>
          </p:cNvSpPr>
          <p:nvPr>
            <p:ph type="body" idx="37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Название пункта 2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4FAC2FE3-F382-4FD8-93A4-62B926F70C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276617"/>
            <a:ext cx="1728216" cy="1189905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C2EC925B-48F1-47CA-B19B-49E234391A4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rtlCol="0"/>
          <a:lstStyle/>
          <a:p>
            <a:pPr rtl="0"/>
            <a:r>
              <a:rPr lang="ru-RU" dirty="0"/>
              <a:t>20ГГ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3FCF38DF-31C0-46CE-908F-2E8981C8FA04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 rtlCol="0"/>
          <a:lstStyle/>
          <a:p>
            <a:pPr rtl="0"/>
            <a:r>
              <a:rPr lang="ru-RU" dirty="0"/>
              <a:t>Месяц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CC3A77E1-A99A-49D0-839D-3F54C199E352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Название пункта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624D618-D31E-43A5-9C3E-1E9D01A2FC3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276617"/>
            <a:ext cx="1728216" cy="1189905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6FF48712-CD7C-447C-A7E4-161F475785B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ru-RU" dirty="0"/>
              <a:t>20ГГ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62DD1374-5707-493E-AFC8-1B14693249F4}"/>
              </a:ext>
            </a:extLst>
          </p:cNvPr>
          <p:cNvSpPr>
            <a:spLocks noGrp="1"/>
          </p:cNvSpPr>
          <p:nvPr>
            <p:ph type="body" idx="48"/>
          </p:nvPr>
        </p:nvSpPr>
        <p:spPr/>
        <p:txBody>
          <a:bodyPr rtlCol="0"/>
          <a:lstStyle/>
          <a:p>
            <a:pPr rtl="0"/>
            <a:r>
              <a:rPr lang="ru-RU" dirty="0"/>
              <a:t>Месяц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2CFD11C9-C308-4CB8-BE51-1B01CE656959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Название пункта 4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9CAFA8-4586-4196-8660-EFAE60FA3F9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276617"/>
            <a:ext cx="1728216" cy="1189905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59F2913-0094-4416-9648-629E1EFB63E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ru-RU" dirty="0"/>
              <a:t>20ГГ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C42623EE-2D81-417F-8A9D-FCCF153DE24A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 rtlCol="0"/>
          <a:lstStyle/>
          <a:p>
            <a:pPr rtl="0"/>
            <a:r>
              <a:rPr lang="ru-RU" dirty="0"/>
              <a:t>Месяц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23CFE23-9EF8-41DF-92C0-DFBECCAEBC57}"/>
              </a:ext>
            </a:extLst>
          </p:cNvPr>
          <p:cNvSpPr>
            <a:spLocks noGrp="1"/>
          </p:cNvSpPr>
          <p:nvPr>
            <p:ph type="body" idx="33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Название пункта 5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3D60791-9B90-418C-90AA-EAD56B6BB38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276617"/>
            <a:ext cx="1728216" cy="1189905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527198-FBEF-4DD0-9CF6-B5D6F172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35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3E1523-5606-4324-8957-0FCB9EF8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391C9B-B778-41EE-B492-9160F163AA44}" type="datetime1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B90187-D74A-4B86-B2F9-0462F01A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07296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CDBD2-1A8F-4CBC-B7EB-0D989A44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Рабочая группа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27CB1C7-00E1-4429-98A7-F6FE6EE4CC58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 rtlCol="0"/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endParaRPr lang="ru-RU" dirty="0"/>
          </a:p>
        </p:txBody>
      </p:sp>
      <p:pic>
        <p:nvPicPr>
          <p:cNvPr id="26" name="Рисунок 25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pic>
        <p:nvPicPr>
          <p:cNvPr id="27" name="Рисунок 26" descr="Фото участника группы">
            <a:extLst>
              <a:ext uri="{FF2B5EF4-FFF2-40B4-BE49-F238E27FC236}">
                <a16:creationId xmlns:a16="http://schemas.microsoft.com/office/drawing/2014/main" id="{72720882-F0B8-4355-8526-4E87C52ED66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l="83" r="83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C4F8606A-7A77-44C4-9E93-5A87CCD4A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ru-RU" dirty="0"/>
              <a:t>Светлана Коновалова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B67D798-69D3-4EED-9951-B3DC8BB1D4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/>
              <a:t>Должность участника группы</a:t>
            </a:r>
          </a:p>
        </p:txBody>
      </p:sp>
      <p:pic>
        <p:nvPicPr>
          <p:cNvPr id="31" name="Рисунок 30" descr="Фото участника группы">
            <a:extLst>
              <a:ext uri="{FF2B5EF4-FFF2-40B4-BE49-F238E27FC236}">
                <a16:creationId xmlns:a16="http://schemas.microsoft.com/office/drawing/2014/main" id="{CD857688-42AF-48F1-8BE9-9E25C5E819D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/>
          <a:srcRect l="83" r="83"/>
          <a:stretch>
            <a:fillRect/>
          </a:stretch>
        </p:blipFill>
        <p:spPr/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4E783CD6-8E34-46C6-BEC1-97DFCF699958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532112" y="2564315"/>
            <a:ext cx="2271681" cy="334918"/>
          </a:xfrm>
        </p:spPr>
        <p:txBody>
          <a:bodyPr rtlCol="0"/>
          <a:lstStyle/>
          <a:p>
            <a:pPr rtl="0"/>
            <a:r>
              <a:rPr lang="ru-RU" dirty="0"/>
              <a:t>Артем Кузнецов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938C4E8-47D8-4F3D-8F2D-FAC33F3AA8A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/>
          <a:p>
            <a:pPr rtl="0"/>
            <a:r>
              <a:rPr lang="ru-RU" dirty="0"/>
              <a:t>Должность участника группы</a:t>
            </a:r>
          </a:p>
        </p:txBody>
      </p:sp>
      <p:pic>
        <p:nvPicPr>
          <p:cNvPr id="35" name="Рисунок 34" descr="Фото участника группы">
            <a:extLst>
              <a:ext uri="{FF2B5EF4-FFF2-40B4-BE49-F238E27FC236}">
                <a16:creationId xmlns:a16="http://schemas.microsoft.com/office/drawing/2014/main" id="{1EE24325-0467-4C34-A0BC-75F0D3B34CB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6"/>
          <a:srcRect l="82" r="82"/>
          <a:stretch>
            <a:fillRect/>
          </a:stretch>
        </p:blipFill>
        <p:spPr/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F2F618D2-56A1-48CC-9501-0E0862A11A2C}"/>
              </a:ext>
            </a:extLst>
          </p:cNvPr>
          <p:cNvSpPr>
            <a:spLocks noGrp="1"/>
          </p:cNvSpPr>
          <p:nvPr>
            <p:ph type="body" idx="35"/>
          </p:nvPr>
        </p:nvSpPr>
        <p:spPr/>
        <p:txBody>
          <a:bodyPr rtlCol="0"/>
          <a:lstStyle/>
          <a:p>
            <a:pPr rtl="0"/>
            <a:r>
              <a:rPr lang="ru-RU" dirty="0"/>
              <a:t>Андрей Глазков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7C67393-8796-4389-BC4B-5FE6A49952F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ru-RU" dirty="0"/>
              <a:t>Должность участника группы</a:t>
            </a:r>
          </a:p>
        </p:txBody>
      </p:sp>
      <p:pic>
        <p:nvPicPr>
          <p:cNvPr id="29" name="Рисунок 28" descr="Фото участника группы">
            <a:extLst>
              <a:ext uri="{FF2B5EF4-FFF2-40B4-BE49-F238E27FC236}">
                <a16:creationId xmlns:a16="http://schemas.microsoft.com/office/drawing/2014/main" id="{D0823DD8-7D0F-4E77-A98F-0D1C9029E62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B2CB0405-1D2C-41E8-A237-76C0CC96442F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 rtlCol="0"/>
          <a:lstStyle/>
          <a:p>
            <a:pPr rtl="0"/>
            <a:r>
              <a:rPr lang="ru-RU" dirty="0"/>
              <a:t>Марина Кузьмина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EA26D011-5017-4720-991C-C7930A03D3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ru-RU" dirty="0"/>
              <a:t>Должность участника группы</a:t>
            </a:r>
          </a:p>
        </p:txBody>
      </p:sp>
      <p:pic>
        <p:nvPicPr>
          <p:cNvPr id="33" name="Рисунок 32" descr="Фото участника группы">
            <a:extLst>
              <a:ext uri="{FF2B5EF4-FFF2-40B4-BE49-F238E27FC236}">
                <a16:creationId xmlns:a16="http://schemas.microsoft.com/office/drawing/2014/main" id="{00ECECD5-B5AD-4D8E-AE7C-60302DA06A17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/>
          <a:srcRect/>
          <a:stretch>
            <a:fillRect/>
          </a:stretch>
        </p:blipFill>
        <p:spPr/>
      </p:pic>
      <p:sp>
        <p:nvSpPr>
          <p:cNvPr id="17" name="Текст 16">
            <a:extLst>
              <a:ext uri="{FF2B5EF4-FFF2-40B4-BE49-F238E27FC236}">
                <a16:creationId xmlns:a16="http://schemas.microsoft.com/office/drawing/2014/main" id="{CF39F24E-CC86-415F-A895-CB914B8240DF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 rtlCol="0"/>
          <a:lstStyle/>
          <a:p>
            <a:pPr rtl="0"/>
            <a:r>
              <a:rPr lang="ru-RU" dirty="0"/>
              <a:t>Сергей Зайцев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7E211FB1-7100-4915-96F7-2BD05545F9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ru-RU" dirty="0"/>
              <a:t>Должность участника группы</a:t>
            </a:r>
          </a:p>
        </p:txBody>
      </p:sp>
      <p:pic>
        <p:nvPicPr>
          <p:cNvPr id="37" name="Рисунок 36" descr="Фото участника группы">
            <a:extLst>
              <a:ext uri="{FF2B5EF4-FFF2-40B4-BE49-F238E27FC236}">
                <a16:creationId xmlns:a16="http://schemas.microsoft.com/office/drawing/2014/main" id="{908EF0AE-DE46-4477-A338-770C9AF28F71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6"/>
          <a:srcRect/>
          <a:stretch>
            <a:fillRect/>
          </a:stretch>
        </p:blipFill>
        <p:spPr/>
      </p:pic>
      <p:sp>
        <p:nvSpPr>
          <p:cNvPr id="23" name="Текст 22">
            <a:extLst>
              <a:ext uri="{FF2B5EF4-FFF2-40B4-BE49-F238E27FC236}">
                <a16:creationId xmlns:a16="http://schemas.microsoft.com/office/drawing/2014/main" id="{93F0358D-8D2B-4996-8DE5-83CF0D0D0E1D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 rtlCol="0"/>
          <a:lstStyle/>
          <a:p>
            <a:pPr rtl="0"/>
            <a:r>
              <a:rPr lang="ru-RU" dirty="0"/>
              <a:t>Никита Жданов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90ABD1FE-1B62-4D8E-83D7-0AA91BF742C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ru-RU" dirty="0"/>
              <a:t>Должность участника группы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45233D-4C79-4DD2-AAB3-A109185C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36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33B27F-41DA-4835-AE81-CBEA85FB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2C9F3F-04B8-49B0-BE46-F392355B915C}" type="datetime1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CDC3D3-0EAD-4227-BDA0-CEAB2953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22762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F4C04-010D-45EE-BDEB-6D74C8C7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Финансирование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282F042-18EC-44D5-8667-D838E30A239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507440" cy="1630062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endParaRPr lang="ru-RU" dirty="0"/>
          </a:p>
        </p:txBody>
      </p:sp>
      <p:pic>
        <p:nvPicPr>
          <p:cNvPr id="21" name="Рисунок 20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graphicFrame>
        <p:nvGraphicFramePr>
          <p:cNvPr id="23" name="Заполнитель диаграммы 22" descr="Круговая диаграмма">
            <a:extLst>
              <a:ext uri="{FF2B5EF4-FFF2-40B4-BE49-F238E27FC236}">
                <a16:creationId xmlns:a16="http://schemas.microsoft.com/office/drawing/2014/main" id="{A9AB6A22-F5DD-44C1-8F5F-0ED243A431F4}"/>
              </a:ext>
            </a:extLst>
          </p:cNvPr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599648402"/>
              </p:ext>
            </p:extLst>
          </p:nvPr>
        </p:nvGraphicFramePr>
        <p:xfrm>
          <a:off x="3154793" y="1335745"/>
          <a:ext cx="3733970" cy="378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id="{00D72E20-070D-4DF7-BA5E-0CBAD4D40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0599" y="1868634"/>
            <a:ext cx="2088000" cy="334918"/>
          </a:xfrm>
        </p:spPr>
        <p:txBody>
          <a:bodyPr rtlCol="0">
            <a:normAutofit/>
          </a:bodyPr>
          <a:lstStyle/>
          <a:p>
            <a:r>
              <a:rPr lang="ru-RU" dirty="0"/>
              <a:t>1 500 000 ₽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AED9F95-01AF-4F32-A67B-42F162596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0599" y="2253725"/>
            <a:ext cx="2088000" cy="234269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ABDA0AC-AC51-454C-A8C8-AEDB376E69B1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9664979" y="1868634"/>
            <a:ext cx="2088000" cy="334918"/>
          </a:xfrm>
        </p:spPr>
        <p:txBody>
          <a:bodyPr rtlCol="0">
            <a:normAutofit/>
          </a:bodyPr>
          <a:lstStyle/>
          <a:p>
            <a:r>
              <a:rPr lang="ru-RU" dirty="0"/>
              <a:t>1 500 000 ₽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2EF8AA4A-7155-41C7-A20D-271921E692D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64979" y="2253725"/>
            <a:ext cx="2088000" cy="234269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A568BDF-0957-4064-B285-33216F69B85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7230599" y="3132839"/>
            <a:ext cx="2088000" cy="334918"/>
          </a:xfrm>
        </p:spPr>
        <p:txBody>
          <a:bodyPr rtlCol="0">
            <a:normAutofit/>
          </a:bodyPr>
          <a:lstStyle/>
          <a:p>
            <a:r>
              <a:rPr lang="ru-RU" dirty="0"/>
              <a:t>1 500 000 ₽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83E6467-FBE7-4EC4-A417-06F3AC8E06B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30599" y="3517930"/>
            <a:ext cx="2088000" cy="234269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135353B0-8E65-4920-B37B-F1902C0219C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664979" y="3132839"/>
            <a:ext cx="2088000" cy="334918"/>
          </a:xfrm>
        </p:spPr>
        <p:txBody>
          <a:bodyPr rtlCol="0">
            <a:normAutofit/>
          </a:bodyPr>
          <a:lstStyle/>
          <a:p>
            <a:r>
              <a:rPr lang="ru-RU" dirty="0"/>
              <a:t>2 500 000 ₽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E12F941A-159B-4204-AA4C-E988A7C457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64979" y="3517930"/>
            <a:ext cx="2088000" cy="234269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33EDA2C-883F-4679-AC18-4144A601D043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7230599" y="4382409"/>
            <a:ext cx="2088000" cy="334918"/>
          </a:xfrm>
        </p:spPr>
        <p:txBody>
          <a:bodyPr rtlCol="0">
            <a:normAutofit/>
          </a:bodyPr>
          <a:lstStyle/>
          <a:p>
            <a:r>
              <a:rPr lang="ru-RU" dirty="0"/>
              <a:t>1 500 000 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610D870-4060-400D-87E3-7CA547A8B5D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30599" y="4767500"/>
            <a:ext cx="2088000" cy="234269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3AAEC91E-FDF0-4F67-BE6C-419DBBFBAA62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664979" y="4382409"/>
            <a:ext cx="2088000" cy="334918"/>
          </a:xfrm>
        </p:spPr>
        <p:txBody>
          <a:bodyPr rtlCol="0">
            <a:normAutofit/>
          </a:bodyPr>
          <a:lstStyle/>
          <a:p>
            <a:r>
              <a:rPr lang="ru-RU" dirty="0"/>
              <a:t>3 200 000 ₽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E9896EB-388B-49D2-B665-163206B2165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664979" y="4767500"/>
            <a:ext cx="2088000" cy="234269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A1FD37-0EB3-4B3D-B67F-6CE31767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37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8CA3BA-8AFA-48C1-9F3C-99223B9B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097CEA-E18B-4415-92CC-1890DD76C3EF}" type="datetime1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277B33-9A97-45C0-9BA7-09DC3A77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23448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Сводка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1FC362-7CC3-4E02-BAE3-D3C1BC2E0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87F14ED-8CB7-4F8B-B026-FEA48E6FD34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 </a:t>
            </a:r>
            <a:r>
              <a:rPr lang="ru-RU" dirty="0" err="1"/>
              <a:t>commodo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eros</a:t>
            </a:r>
            <a:r>
              <a:rPr lang="ru-RU" dirty="0"/>
              <a:t> </a:t>
            </a:r>
            <a:r>
              <a:rPr lang="ru-RU" dirty="0" err="1"/>
              <a:t>quis</a:t>
            </a:r>
            <a:r>
              <a:rPr lang="ru-RU" dirty="0"/>
              <a:t> </a:t>
            </a:r>
            <a:r>
              <a:rPr lang="ru-RU" dirty="0" err="1"/>
              <a:t>urna</a:t>
            </a:r>
            <a:r>
              <a:rPr lang="ru-RU" dirty="0"/>
              <a:t>.</a:t>
            </a:r>
          </a:p>
          <a:p>
            <a:pPr rtl="0"/>
            <a:r>
              <a:rPr lang="ru-RU" dirty="0" err="1"/>
              <a:t>Nunc</a:t>
            </a:r>
            <a:r>
              <a:rPr lang="ru-RU" dirty="0"/>
              <a:t> </a:t>
            </a:r>
            <a:r>
              <a:rPr lang="ru-RU" dirty="0" err="1"/>
              <a:t>viverra</a:t>
            </a:r>
            <a:r>
              <a:rPr lang="ru-RU" dirty="0"/>
              <a:t> </a:t>
            </a:r>
            <a:r>
              <a:rPr lang="ru-RU" dirty="0" err="1"/>
              <a:t>imperdiet</a:t>
            </a:r>
            <a:r>
              <a:rPr lang="ru-RU" dirty="0"/>
              <a:t> </a:t>
            </a:r>
            <a:r>
              <a:rPr lang="ru-RU" dirty="0" err="1"/>
              <a:t>enim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est</a:t>
            </a:r>
            <a:r>
              <a:rPr lang="ru-RU" dirty="0"/>
              <a:t>. </a:t>
            </a:r>
            <a:r>
              <a:rPr lang="ru-RU" dirty="0" err="1"/>
              <a:t>Vivamus</a:t>
            </a:r>
            <a:r>
              <a:rPr lang="ru-RU" dirty="0"/>
              <a:t> a </a:t>
            </a:r>
            <a:r>
              <a:rPr lang="ru-RU" dirty="0" err="1"/>
              <a:t>tellus</a:t>
            </a:r>
            <a:r>
              <a:rPr lang="ru-RU" dirty="0"/>
              <a:t>.</a:t>
            </a:r>
          </a:p>
          <a:p>
            <a:pPr rtl="0"/>
            <a:r>
              <a:rPr lang="ru-RU" dirty="0" err="1"/>
              <a:t>Pellentesque</a:t>
            </a:r>
            <a:r>
              <a:rPr lang="ru-RU" dirty="0"/>
              <a:t> </a:t>
            </a:r>
            <a:r>
              <a:rPr lang="ru-RU" dirty="0" err="1"/>
              <a:t>habitant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 </a:t>
            </a:r>
            <a:r>
              <a:rPr lang="ru-RU" dirty="0" err="1"/>
              <a:t>tristique</a:t>
            </a:r>
            <a:r>
              <a:rPr lang="ru-RU" dirty="0"/>
              <a:t> </a:t>
            </a:r>
            <a:r>
              <a:rPr lang="ru-RU" dirty="0" err="1"/>
              <a:t>senectus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netus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fames</a:t>
            </a:r>
            <a:r>
              <a:rPr lang="ru-RU" dirty="0"/>
              <a:t> </a:t>
            </a:r>
            <a:r>
              <a:rPr lang="ru-RU" dirty="0" err="1"/>
              <a:t>ac</a:t>
            </a:r>
            <a:r>
              <a:rPr lang="ru-RU" dirty="0"/>
              <a:t> </a:t>
            </a:r>
            <a:r>
              <a:rPr lang="ru-RU" dirty="0" err="1"/>
              <a:t>turpis</a:t>
            </a:r>
            <a:r>
              <a:rPr lang="ru-RU" dirty="0"/>
              <a:t> </a:t>
            </a:r>
            <a:r>
              <a:rPr lang="ru-RU" dirty="0" err="1"/>
              <a:t>egestas</a:t>
            </a:r>
            <a:r>
              <a:rPr lang="ru-RU" dirty="0"/>
              <a:t>. </a:t>
            </a:r>
            <a:r>
              <a:rPr lang="ru-RU" dirty="0" err="1"/>
              <a:t>Proin</a:t>
            </a:r>
            <a:r>
              <a:rPr lang="ru-RU" dirty="0"/>
              <a:t> </a:t>
            </a:r>
            <a:r>
              <a:rPr lang="ru-RU" dirty="0" err="1"/>
              <a:t>pharetra</a:t>
            </a:r>
            <a:r>
              <a:rPr lang="ru-RU" dirty="0"/>
              <a:t> </a:t>
            </a:r>
            <a:r>
              <a:rPr lang="ru-RU" dirty="0" err="1"/>
              <a:t>nonummy</a:t>
            </a:r>
            <a:r>
              <a:rPr lang="ru-RU" dirty="0"/>
              <a:t> </a:t>
            </a:r>
            <a:r>
              <a:rPr lang="ru-RU" dirty="0" err="1"/>
              <a:t>pede</a:t>
            </a:r>
            <a:r>
              <a:rPr lang="ru-RU" dirty="0"/>
              <a:t>. </a:t>
            </a:r>
            <a:r>
              <a:rPr lang="ru-RU" dirty="0" err="1"/>
              <a:t>Mauris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orci</a:t>
            </a:r>
            <a:r>
              <a:rPr lang="ru-RU" dirty="0"/>
              <a:t>.</a:t>
            </a:r>
          </a:p>
          <a:p>
            <a:pPr rtl="0"/>
            <a:endParaRPr lang="ru-RU" dirty="0"/>
          </a:p>
        </p:txBody>
      </p:sp>
      <p:pic>
        <p:nvPicPr>
          <p:cNvPr id="11" name="Рисунок 10" descr="Молодая женщина, модель">
            <a:extLst>
              <a:ext uri="{FF2B5EF4-FFF2-40B4-BE49-F238E27FC236}">
                <a16:creationId xmlns:a16="http://schemas.microsoft.com/office/drawing/2014/main" id="{A1081B69-B526-4435-B330-9C1B77139C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47" r="147"/>
          <a:stretch>
            <a:fillRect/>
          </a:stretch>
        </p:blipFill>
        <p:spPr/>
      </p:pic>
      <p:pic>
        <p:nvPicPr>
          <p:cNvPr id="10" name="Рисунок 9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38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1B476-7BAA-4D62-9E9F-D150AA1E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6D27A-379C-4022-B5DA-D887F7208A73}" type="datetime1">
              <a:rPr lang="ru-RU" smtClean="0">
                <a:solidFill>
                  <a:schemeClr val="bg1"/>
                </a:solidFill>
              </a:rPr>
              <a:t>18.03.2022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401400-D1C8-4339-B1A3-CFDF4C06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396004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013D617-C4A8-45CD-9AAE-75C1C7BF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Приложение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FF141EA3-366C-4363-9A24-AB2B287B9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BDD8F8-EE94-4A31-9A04-85F56FCC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489CE6-D311-4C9A-8DAE-DD98D69B12C3}" type="datetime1">
              <a:rPr lang="ru-RU" smtClean="0">
                <a:solidFill>
                  <a:schemeClr val="bg1"/>
                </a:solidFill>
              </a:rPr>
              <a:t>18.03.2022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6F986D-7B49-4A3D-839A-23C11B40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2F2930-1861-4A9A-99DA-9EEDA34B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>
                <a:solidFill>
                  <a:schemeClr val="bg1"/>
                </a:solidFill>
              </a:rPr>
              <a:t>39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D8E9571-D6F6-4877-B714-8D4A4C88890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9" name="Рисунок 8" descr="Интерьер бутика">
            <a:extLst>
              <a:ext uri="{FF2B5EF4-FFF2-40B4-BE49-F238E27FC236}">
                <a16:creationId xmlns:a16="http://schemas.microsoft.com/office/drawing/2014/main" id="{2B939B42-FAF6-43B3-ABB2-F56EE571F2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3879" b="13879"/>
          <a:stretch/>
        </p:blipFill>
        <p:spPr/>
      </p:pic>
      <p:pic>
        <p:nvPicPr>
          <p:cNvPr id="12" name="Рисунок 11" descr="Логотип с табличкой, текст и миниатюрная гора в нижней части">
            <a:extLst>
              <a:ext uri="{FF2B5EF4-FFF2-40B4-BE49-F238E27FC236}">
                <a16:creationId xmlns:a16="http://schemas.microsoft.com/office/drawing/2014/main" id="{F1972C02-2864-4369-BF43-A6A5FFA03B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-10142" b="-10142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6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35" y="226423"/>
            <a:ext cx="11178994" cy="409303"/>
          </a:xfrm>
        </p:spPr>
        <p:txBody>
          <a:bodyPr rtlCol="0">
            <a:normAutofit/>
          </a:bodyPr>
          <a:lstStyle/>
          <a:p>
            <a:pPr algn="ctr"/>
            <a:r>
              <a:rPr lang="ru-RU" sz="2800" dirty="0"/>
              <a:t>Механизм построения гипотезы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005" y="853917"/>
            <a:ext cx="3411275" cy="408826"/>
          </a:xfrm>
        </p:spPr>
        <p:txBody>
          <a:bodyPr rtlCol="0">
            <a:normAutofit/>
          </a:bodyPr>
          <a:lstStyle/>
          <a:p>
            <a:r>
              <a:rPr lang="ru-RU" sz="2400" u="sng" dirty="0"/>
              <a:t>Простая гипотеза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E7DC52B-CC70-4061-93ED-F4C2DD548E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4005" y="1393917"/>
            <a:ext cx="3411275" cy="2437854"/>
          </a:xfrm>
        </p:spPr>
        <p:txBody>
          <a:bodyPr rtlCol="0">
            <a:noAutofit/>
          </a:bodyPr>
          <a:lstStyle/>
          <a:p>
            <a:r>
              <a:rPr lang="ru-RU" sz="2000" dirty="0"/>
              <a:t>Основа построения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Результат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Логическая </a:t>
            </a:r>
            <a:r>
              <a:rPr lang="ru-RU" sz="2000" dirty="0" smtClean="0"/>
              <a:t>цепочка</a:t>
            </a:r>
            <a:endParaRPr lang="ru-RU" sz="2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 txBox="1">
            <a:spLocks/>
          </p:cNvSpPr>
          <p:nvPr/>
        </p:nvSpPr>
        <p:spPr>
          <a:xfrm>
            <a:off x="4145281" y="853917"/>
            <a:ext cx="3411275" cy="408826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u="sng" dirty="0"/>
              <a:t>Индуктивная </a:t>
            </a:r>
            <a:r>
              <a:rPr lang="ru-RU" sz="2400" u="sng" dirty="0" smtClean="0"/>
              <a:t>гипотеза</a:t>
            </a:r>
            <a:endParaRPr lang="ru-RU" sz="2400" u="sng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 txBox="1">
            <a:spLocks/>
          </p:cNvSpPr>
          <p:nvPr/>
        </p:nvSpPr>
        <p:spPr>
          <a:xfrm>
            <a:off x="8319171" y="853917"/>
            <a:ext cx="3411275" cy="408826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u="sng" dirty="0"/>
              <a:t>Дедуктивная </a:t>
            </a:r>
            <a:r>
              <a:rPr lang="ru-RU" sz="2400" u="sng" dirty="0" smtClean="0"/>
              <a:t>гипотеза</a:t>
            </a:r>
            <a:endParaRPr lang="ru-RU" sz="2400" u="sng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CE7DC52B-CC70-4061-93ED-F4C2DD548EB5}"/>
              </a:ext>
            </a:extLst>
          </p:cNvPr>
          <p:cNvSpPr txBox="1">
            <a:spLocks/>
          </p:cNvSpPr>
          <p:nvPr/>
        </p:nvSpPr>
        <p:spPr>
          <a:xfrm>
            <a:off x="4145280" y="1393917"/>
            <a:ext cx="3411275" cy="2437854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Наблюдение </a:t>
            </a:r>
            <a:r>
              <a:rPr lang="ru-RU" sz="2000" dirty="0" smtClean="0"/>
              <a:t>факта/явления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Предсказание обобщения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От частного к общему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CE7DC52B-CC70-4061-93ED-F4C2DD548EB5}"/>
              </a:ext>
            </a:extLst>
          </p:cNvPr>
          <p:cNvSpPr txBox="1">
            <a:spLocks/>
          </p:cNvSpPr>
          <p:nvPr/>
        </p:nvSpPr>
        <p:spPr>
          <a:xfrm>
            <a:off x="8319171" y="1393917"/>
            <a:ext cx="3411275" cy="2437854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2000" dirty="0"/>
              <a:t>Анализ теоретического материала</a:t>
            </a:r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Предсказание </a:t>
            </a:r>
            <a:r>
              <a:rPr lang="ru-RU" sz="2000" dirty="0" smtClean="0"/>
              <a:t>следствий </a:t>
            </a:r>
            <a:r>
              <a:rPr lang="ru-RU" sz="2000" dirty="0"/>
              <a:t>из общей закономерности</a:t>
            </a:r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От общего к частному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035541" y="1759131"/>
            <a:ext cx="827314" cy="687977"/>
          </a:xfrm>
          <a:prstGeom prst="downArrow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35541" y="2795451"/>
            <a:ext cx="827314" cy="687977"/>
          </a:xfrm>
          <a:prstGeom prst="downArrow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94863" y="1759130"/>
            <a:ext cx="827314" cy="687977"/>
          </a:xfrm>
          <a:prstGeom prst="downArrow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594863" y="2795451"/>
            <a:ext cx="827314" cy="687977"/>
          </a:xfrm>
          <a:prstGeom prst="downArrow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738272" y="1924868"/>
            <a:ext cx="827314" cy="626744"/>
          </a:xfrm>
          <a:prstGeom prst="downArrow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816649" y="3074126"/>
            <a:ext cx="827314" cy="616687"/>
          </a:xfrm>
          <a:prstGeom prst="downArrow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72669" y="4163676"/>
            <a:ext cx="4699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Способы проверки гипотезы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112591947"/>
              </p:ext>
            </p:extLst>
          </p:nvPr>
        </p:nvGraphicFramePr>
        <p:xfrm>
          <a:off x="2059532" y="4503490"/>
          <a:ext cx="8128000" cy="235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6587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9B701-876E-4D8C-924D-A63D8F8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Отзывы</a:t>
            </a:r>
          </a:p>
        </p:txBody>
      </p:sp>
      <p:pic>
        <p:nvPicPr>
          <p:cNvPr id="15" name="Рисунок 14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B4118FE4-DE40-4C99-84D0-F7CAA7118F2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 </a:t>
            </a:r>
            <a:r>
              <a:rPr lang="ru-RU" dirty="0" err="1"/>
              <a:t>commodo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eros</a:t>
            </a:r>
            <a:r>
              <a:rPr lang="ru-RU" dirty="0"/>
              <a:t> </a:t>
            </a:r>
            <a:r>
              <a:rPr lang="ru-RU" dirty="0" err="1"/>
              <a:t>quis</a:t>
            </a:r>
            <a:r>
              <a:rPr lang="ru-RU" dirty="0"/>
              <a:t> </a:t>
            </a:r>
            <a:r>
              <a:rPr lang="ru-RU" dirty="0" err="1"/>
              <a:t>urna</a:t>
            </a:r>
            <a:r>
              <a:rPr lang="ru-RU" dirty="0"/>
              <a:t>. </a:t>
            </a:r>
            <a:r>
              <a:rPr lang="ru-RU" dirty="0" err="1"/>
              <a:t>Nunc</a:t>
            </a:r>
            <a:r>
              <a:rPr lang="ru-RU" dirty="0"/>
              <a:t> </a:t>
            </a:r>
            <a:r>
              <a:rPr lang="ru-RU" dirty="0" err="1"/>
              <a:t>viverra</a:t>
            </a:r>
            <a:r>
              <a:rPr lang="ru-RU" dirty="0"/>
              <a:t> </a:t>
            </a:r>
            <a:r>
              <a:rPr lang="ru-RU" dirty="0" err="1"/>
              <a:t>imperdiet</a:t>
            </a:r>
            <a:r>
              <a:rPr lang="ru-RU" dirty="0"/>
              <a:t> </a:t>
            </a:r>
            <a:r>
              <a:rPr lang="ru-RU" dirty="0" err="1"/>
              <a:t>enim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est</a:t>
            </a:r>
            <a:r>
              <a:rPr lang="ru-RU" dirty="0"/>
              <a:t>. </a:t>
            </a:r>
            <a:r>
              <a:rPr lang="ru-RU" dirty="0" err="1"/>
              <a:t>Vivamus</a:t>
            </a:r>
            <a:r>
              <a:rPr lang="ru-RU" dirty="0"/>
              <a:t> a </a:t>
            </a:r>
            <a:r>
              <a:rPr lang="ru-RU" dirty="0" err="1"/>
              <a:t>tellus</a:t>
            </a:r>
            <a:r>
              <a:rPr lang="ru-RU" dirty="0"/>
              <a:t>. </a:t>
            </a:r>
            <a:r>
              <a:rPr lang="ru-RU" dirty="0" err="1"/>
              <a:t>Pellentesque</a:t>
            </a:r>
            <a:r>
              <a:rPr lang="ru-RU" dirty="0"/>
              <a:t> </a:t>
            </a:r>
            <a:r>
              <a:rPr lang="ru-RU" dirty="0" err="1"/>
              <a:t>habitant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 </a:t>
            </a:r>
            <a:r>
              <a:rPr lang="ru-RU" dirty="0" err="1"/>
              <a:t>tristique</a:t>
            </a:r>
            <a:r>
              <a:rPr lang="ru-RU" dirty="0"/>
              <a:t> </a:t>
            </a:r>
            <a:r>
              <a:rPr lang="ru-RU" dirty="0" err="1"/>
              <a:t>senectus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netus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malesuada</a:t>
            </a:r>
            <a:endParaRPr lang="ru-RU" dirty="0"/>
          </a:p>
        </p:txBody>
      </p:sp>
      <p:pic>
        <p:nvPicPr>
          <p:cNvPr id="16" name="Рисунок 15" descr="Фото участника группы">
            <a:extLst>
              <a:ext uri="{FF2B5EF4-FFF2-40B4-BE49-F238E27FC236}">
                <a16:creationId xmlns:a16="http://schemas.microsoft.com/office/drawing/2014/main" id="{29429E5E-4534-430C-8616-8C765B57192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l="82" r="82"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9D851ED-1131-492C-B519-EACD0B49F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Светлана Коновалова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9A4D639-1C5C-4CFC-90AF-70C58802D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/>
              <a:t>Должность клиента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D4C2337-2865-45AE-8497-E286D503E70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endParaRPr lang="ru-RU" dirty="0"/>
          </a:p>
        </p:txBody>
      </p:sp>
      <p:pic>
        <p:nvPicPr>
          <p:cNvPr id="18" name="Рисунок 17" descr="Фото участника группы">
            <a:extLst>
              <a:ext uri="{FF2B5EF4-FFF2-40B4-BE49-F238E27FC236}">
                <a16:creationId xmlns:a16="http://schemas.microsoft.com/office/drawing/2014/main" id="{C5CFC8B2-13BC-41FB-BB2C-BAE1EAEFD2E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/>
          <a:srcRect l="83" r="83"/>
          <a:stretch>
            <a:fillRect/>
          </a:stretch>
        </p:blipFill>
        <p:spPr/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AEE48109-DE7B-4B4E-AA6B-B5A1A0FF3B4E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 rtlCol="0"/>
          <a:lstStyle/>
          <a:p>
            <a:pPr rtl="0"/>
            <a:r>
              <a:rPr lang="ru-RU" dirty="0"/>
              <a:t>Артем Кузнецов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EAB2142-5BB4-409D-BC5B-0A054F1A2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/>
          <a:p>
            <a:pPr rtl="0"/>
            <a:r>
              <a:rPr lang="ru-RU" dirty="0"/>
              <a:t>Должность клиента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A2D365-354D-4A4E-8CAB-A6447A8C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40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DCF0BA-7DC6-412C-86BF-6E9C176D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C9097F-3FA9-4B75-A135-08B510F5AD34}" type="datetime1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6D5BF7-CCC0-4623-A88B-DAE883B2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188193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A59691-7851-4C4B-A0DB-08A25401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Практический пример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A95332-3DBE-4AD4-8280-F519EC89E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 </a:t>
            </a:r>
            <a:r>
              <a:rPr lang="ru-RU" dirty="0" err="1"/>
              <a:t>commodo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eros</a:t>
            </a:r>
            <a:r>
              <a:rPr lang="ru-RU" dirty="0"/>
              <a:t> </a:t>
            </a:r>
            <a:r>
              <a:rPr lang="ru-RU" dirty="0" err="1"/>
              <a:t>quis</a:t>
            </a:r>
            <a:r>
              <a:rPr lang="ru-RU" dirty="0"/>
              <a:t> </a:t>
            </a:r>
            <a:r>
              <a:rPr lang="ru-RU" dirty="0" err="1"/>
              <a:t>urna</a:t>
            </a:r>
            <a:r>
              <a:rPr lang="ru-RU" dirty="0"/>
              <a:t>. </a:t>
            </a:r>
            <a:r>
              <a:rPr lang="ru-RU" dirty="0" err="1"/>
              <a:t>Nunc</a:t>
            </a:r>
            <a:r>
              <a:rPr lang="ru-RU" dirty="0"/>
              <a:t> </a:t>
            </a:r>
            <a:r>
              <a:rPr lang="ru-RU" dirty="0" err="1"/>
              <a:t>viverra</a:t>
            </a:r>
            <a:r>
              <a:rPr lang="ru-RU" dirty="0"/>
              <a:t> </a:t>
            </a:r>
            <a:r>
              <a:rPr lang="ru-RU" dirty="0" err="1"/>
              <a:t>imperdiet</a:t>
            </a:r>
            <a:r>
              <a:rPr lang="ru-RU" dirty="0"/>
              <a:t> </a:t>
            </a:r>
            <a:r>
              <a:rPr lang="ru-RU" dirty="0" err="1"/>
              <a:t>enim</a:t>
            </a:r>
            <a:r>
              <a:rPr lang="ru-RU" dirty="0"/>
              <a:t>.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24EE5C1-BEFE-4EEE-8712-46D043CD18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0128" y="2893665"/>
            <a:ext cx="4584212" cy="1685516"/>
          </a:xfrm>
        </p:spPr>
        <p:txBody>
          <a:bodyPr rtlCol="0">
            <a:normAutofit fontScale="47500" lnSpcReduction="20000"/>
          </a:bodyPr>
          <a:lstStyle/>
          <a:p>
            <a:pPr rtl="0">
              <a:lnSpc>
                <a:spcPct val="100000"/>
              </a:lnSpc>
            </a:pPr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 </a:t>
            </a:r>
            <a:r>
              <a:rPr lang="ru-RU" dirty="0" err="1"/>
              <a:t>commodo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eros</a:t>
            </a:r>
            <a:r>
              <a:rPr lang="ru-RU" dirty="0"/>
              <a:t> </a:t>
            </a:r>
            <a:r>
              <a:rPr lang="ru-RU" dirty="0" err="1"/>
              <a:t>quis</a:t>
            </a:r>
            <a:r>
              <a:rPr lang="ru-RU" dirty="0"/>
              <a:t> </a:t>
            </a:r>
            <a:r>
              <a:rPr lang="ru-RU" dirty="0" err="1"/>
              <a:t>urna</a:t>
            </a:r>
            <a:r>
              <a:rPr lang="ru-RU" dirty="0"/>
              <a:t>. </a:t>
            </a:r>
            <a:r>
              <a:rPr lang="ru-RU" dirty="0" err="1"/>
              <a:t>Nunc</a:t>
            </a:r>
            <a:r>
              <a:rPr lang="ru-RU" dirty="0"/>
              <a:t> </a:t>
            </a:r>
            <a:r>
              <a:rPr lang="ru-RU" dirty="0" err="1"/>
              <a:t>viverra</a:t>
            </a:r>
            <a:r>
              <a:rPr lang="ru-RU" dirty="0"/>
              <a:t> </a:t>
            </a:r>
            <a:r>
              <a:rPr lang="ru-RU" dirty="0" err="1"/>
              <a:t>imperdiet</a:t>
            </a:r>
            <a:r>
              <a:rPr lang="ru-RU" dirty="0"/>
              <a:t> </a:t>
            </a:r>
            <a:r>
              <a:rPr lang="ru-RU" dirty="0" err="1"/>
              <a:t>enim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est</a:t>
            </a:r>
            <a:r>
              <a:rPr lang="ru-RU" dirty="0"/>
              <a:t>. </a:t>
            </a:r>
            <a:r>
              <a:rPr lang="ru-RU" dirty="0" err="1"/>
              <a:t>Vivamus</a:t>
            </a:r>
            <a:r>
              <a:rPr lang="ru-RU" dirty="0"/>
              <a:t> a </a:t>
            </a:r>
            <a:r>
              <a:rPr lang="ru-RU" dirty="0" err="1"/>
              <a:t>tellus</a:t>
            </a:r>
            <a:r>
              <a:rPr lang="ru-RU" dirty="0"/>
              <a:t>. </a:t>
            </a:r>
            <a:r>
              <a:rPr lang="ru-RU" dirty="0" err="1"/>
              <a:t>Pellentesque</a:t>
            </a:r>
            <a:r>
              <a:rPr lang="ru-RU" dirty="0"/>
              <a:t> </a:t>
            </a:r>
            <a:r>
              <a:rPr lang="ru-RU" dirty="0" err="1"/>
              <a:t>habitant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 </a:t>
            </a:r>
            <a:r>
              <a:rPr lang="ru-RU" dirty="0" err="1"/>
              <a:t>tristique</a:t>
            </a:r>
            <a:r>
              <a:rPr lang="ru-RU" dirty="0"/>
              <a:t> </a:t>
            </a:r>
            <a:r>
              <a:rPr lang="ru-RU" dirty="0" err="1"/>
              <a:t>senectus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netus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fames</a:t>
            </a:r>
            <a:r>
              <a:rPr lang="ru-RU" dirty="0"/>
              <a:t> </a:t>
            </a:r>
            <a:r>
              <a:rPr lang="ru-RU" dirty="0" err="1"/>
              <a:t>ac</a:t>
            </a:r>
            <a:r>
              <a:rPr lang="ru-RU" dirty="0"/>
              <a:t> </a:t>
            </a:r>
            <a:r>
              <a:rPr lang="ru-RU" dirty="0" err="1"/>
              <a:t>turpis</a:t>
            </a:r>
            <a:r>
              <a:rPr lang="ru-RU" dirty="0"/>
              <a:t> </a:t>
            </a:r>
            <a:r>
              <a:rPr lang="ru-RU" dirty="0" err="1"/>
              <a:t>egestas</a:t>
            </a:r>
            <a:r>
              <a:rPr lang="ru-RU" dirty="0"/>
              <a:t>. </a:t>
            </a:r>
            <a:r>
              <a:rPr lang="ru-RU" dirty="0" err="1"/>
              <a:t>Proin</a:t>
            </a:r>
            <a:r>
              <a:rPr lang="ru-RU" dirty="0"/>
              <a:t> </a:t>
            </a:r>
            <a:r>
              <a:rPr lang="ru-RU" dirty="0" err="1"/>
              <a:t>pharetra</a:t>
            </a:r>
            <a:r>
              <a:rPr lang="ru-RU" dirty="0"/>
              <a:t> </a:t>
            </a:r>
            <a:r>
              <a:rPr lang="ru-RU" dirty="0" err="1"/>
              <a:t>nonummy</a:t>
            </a:r>
            <a:r>
              <a:rPr lang="ru-RU" dirty="0"/>
              <a:t> </a:t>
            </a:r>
            <a:r>
              <a:rPr lang="ru-RU" dirty="0" err="1"/>
              <a:t>pede</a:t>
            </a:r>
            <a:r>
              <a:rPr lang="ru-RU" dirty="0"/>
              <a:t>. </a:t>
            </a:r>
            <a:r>
              <a:rPr lang="ru-RU" dirty="0" err="1"/>
              <a:t>Mauris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orci</a:t>
            </a:r>
            <a:r>
              <a:rPr lang="ru-RU" dirty="0"/>
              <a:t>. </a:t>
            </a:r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C948BC8-53B8-4A7E-8697-F9E1A79CDBF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6601" y="4691915"/>
            <a:ext cx="4584212" cy="1231219"/>
          </a:xfrm>
        </p:spPr>
        <p:txBody>
          <a:bodyPr rtlCol="0">
            <a:normAutofit fontScale="47500" lnSpcReduction="20000"/>
          </a:bodyPr>
          <a:lstStyle/>
          <a:p>
            <a:pPr rtl="0">
              <a:lnSpc>
                <a:spcPct val="100000"/>
              </a:lnSpc>
            </a:pPr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 </a:t>
            </a:r>
            <a:r>
              <a:rPr lang="ru-RU" dirty="0" err="1"/>
              <a:t>commodo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eros</a:t>
            </a:r>
            <a:r>
              <a:rPr lang="ru-RU" dirty="0"/>
              <a:t> </a:t>
            </a:r>
            <a:r>
              <a:rPr lang="ru-RU" dirty="0" err="1"/>
              <a:t>quis</a:t>
            </a:r>
            <a:r>
              <a:rPr lang="ru-RU" dirty="0"/>
              <a:t> </a:t>
            </a:r>
            <a:r>
              <a:rPr lang="ru-RU" dirty="0" err="1"/>
              <a:t>urna</a:t>
            </a:r>
            <a:r>
              <a:rPr lang="ru-RU" dirty="0"/>
              <a:t>.</a:t>
            </a:r>
          </a:p>
          <a:p>
            <a:pPr rtl="0">
              <a:lnSpc>
                <a:spcPct val="100000"/>
              </a:lnSpc>
            </a:pPr>
            <a:r>
              <a:rPr lang="ru-RU" dirty="0" err="1"/>
              <a:t>Pellentesque</a:t>
            </a:r>
            <a:r>
              <a:rPr lang="ru-RU" dirty="0"/>
              <a:t> </a:t>
            </a:r>
            <a:r>
              <a:rPr lang="ru-RU" dirty="0" err="1"/>
              <a:t>habitant</a:t>
            </a:r>
            <a:r>
              <a:rPr lang="ru-RU" dirty="0"/>
              <a:t> </a:t>
            </a:r>
            <a:r>
              <a:rPr lang="ru-RU" dirty="0" err="1"/>
              <a:t>morbi</a:t>
            </a:r>
            <a:r>
              <a:rPr lang="ru-RU" dirty="0"/>
              <a:t> </a:t>
            </a:r>
            <a:r>
              <a:rPr lang="ru-RU" dirty="0" err="1"/>
              <a:t>tristique</a:t>
            </a:r>
            <a:r>
              <a:rPr lang="ru-RU" dirty="0"/>
              <a:t> </a:t>
            </a:r>
            <a:r>
              <a:rPr lang="ru-RU" dirty="0" err="1"/>
              <a:t>senectus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netus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fames</a:t>
            </a:r>
            <a:r>
              <a:rPr lang="ru-RU" dirty="0"/>
              <a:t> </a:t>
            </a:r>
            <a:r>
              <a:rPr lang="ru-RU" dirty="0" err="1"/>
              <a:t>ac</a:t>
            </a:r>
            <a:r>
              <a:rPr lang="ru-RU" dirty="0"/>
              <a:t> </a:t>
            </a:r>
            <a:r>
              <a:rPr lang="ru-RU" dirty="0" err="1"/>
              <a:t>turpis</a:t>
            </a:r>
            <a:r>
              <a:rPr lang="ru-RU" dirty="0"/>
              <a:t> </a:t>
            </a:r>
            <a:r>
              <a:rPr lang="ru-RU" dirty="0" err="1"/>
              <a:t>egestas</a:t>
            </a:r>
            <a:r>
              <a:rPr lang="ru-RU" dirty="0"/>
              <a:t>. </a:t>
            </a:r>
          </a:p>
        </p:txBody>
      </p:sp>
      <p:pic>
        <p:nvPicPr>
          <p:cNvPr id="14" name="Рисунок 13" descr="Кожаные сумки">
            <a:extLst>
              <a:ext uri="{FF2B5EF4-FFF2-40B4-BE49-F238E27FC236}">
                <a16:creationId xmlns:a16="http://schemas.microsoft.com/office/drawing/2014/main" id="{154E75D6-0FFE-48B6-86CC-41B5333FFB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47" r="147"/>
          <a:stretch>
            <a:fillRect/>
          </a:stretch>
        </p:blipFill>
        <p:spPr/>
      </p:pic>
      <p:pic>
        <p:nvPicPr>
          <p:cNvPr id="11" name="Рисунок 10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6CE1B1-2E2C-4B06-8877-30EBF3F1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41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A83485-9B47-40DF-B11A-2D11C0B6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50F3F7-3A50-4AE5-889F-A015AEA10CE4}" type="datetime1">
              <a:rPr lang="ru-RU" smtClean="0">
                <a:solidFill>
                  <a:schemeClr val="bg1">
                    <a:lumMod val="85000"/>
                  </a:schemeClr>
                </a:solidFill>
              </a:rPr>
              <a:t>18.03.2022</a:t>
            </a:fld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7A19BA-4725-4AD0-B6E7-67FF3E2B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015783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DD782-A32D-449C-88BB-32C20AD0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Мобильная версия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E6E91F2-D311-41D1-B83F-F5FA4D687BDA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endParaRPr lang="ru-RU" dirty="0"/>
          </a:p>
        </p:txBody>
      </p:sp>
      <p:pic>
        <p:nvPicPr>
          <p:cNvPr id="15" name="Рисунок 14" descr="Логотип с табличкой, текст и миниатюрная гора в нижней ча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pic>
        <p:nvPicPr>
          <p:cNvPr id="16" name="Рисунок 15" descr="Молодая женщина, модель">
            <a:extLst>
              <a:ext uri="{FF2B5EF4-FFF2-40B4-BE49-F238E27FC236}">
                <a16:creationId xmlns:a16="http://schemas.microsoft.com/office/drawing/2014/main" id="{ABCB21A9-8BB6-47B9-BBC1-D3F58F5346B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t="856" b="856"/>
          <a:stretch>
            <a:fillRect/>
          </a:stretch>
        </p:blipFill>
        <p:spPr/>
      </p:pic>
      <p:pic>
        <p:nvPicPr>
          <p:cNvPr id="26" name="Рисунок 25" descr="Значок &quot;Футболка&quot;">
            <a:extLst>
              <a:ext uri="{FF2B5EF4-FFF2-40B4-BE49-F238E27FC236}">
                <a16:creationId xmlns:a16="http://schemas.microsoft.com/office/drawing/2014/main" id="{0649B544-C83D-4833-B3F3-63B8FB06BB6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869" r="2869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643A3CA8-EB52-4407-9F2B-3A8E9581C6F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1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362444E-78D0-44AE-8FB5-D8B4B1A993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pulvinar</a:t>
            </a:r>
            <a:r>
              <a:rPr lang="ru-RU" dirty="0"/>
              <a:t> </a:t>
            </a:r>
            <a:r>
              <a:rPr lang="ru-RU" dirty="0" err="1"/>
              <a:t>ultricies</a:t>
            </a:r>
            <a:r>
              <a:rPr lang="ru-RU" dirty="0"/>
              <a:t>, </a:t>
            </a:r>
            <a:r>
              <a:rPr lang="ru-RU" dirty="0" err="1"/>
              <a:t>purus</a:t>
            </a:r>
            <a:r>
              <a:rPr lang="ru-RU" dirty="0"/>
              <a:t> </a:t>
            </a:r>
            <a:r>
              <a:rPr lang="ru-RU" dirty="0" err="1"/>
              <a:t>lectus</a:t>
            </a:r>
            <a:r>
              <a:rPr lang="ru-RU" dirty="0"/>
              <a:t> </a:t>
            </a:r>
            <a:r>
              <a:rPr lang="ru-RU" dirty="0" err="1"/>
              <a:t>malesuada</a:t>
            </a:r>
            <a:r>
              <a:rPr lang="ru-RU" dirty="0"/>
              <a:t> </a:t>
            </a:r>
            <a:r>
              <a:rPr lang="ru-RU" dirty="0" err="1"/>
              <a:t>libero</a:t>
            </a:r>
            <a:r>
              <a:rPr lang="ru-RU" dirty="0"/>
              <a:t>,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 </a:t>
            </a:r>
            <a:r>
              <a:rPr lang="ru-RU" dirty="0" err="1"/>
              <a:t>commodo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eros</a:t>
            </a:r>
            <a:r>
              <a:rPr lang="ru-RU" dirty="0"/>
              <a:t> </a:t>
            </a:r>
            <a:r>
              <a:rPr lang="ru-RU" dirty="0" err="1"/>
              <a:t>quis</a:t>
            </a:r>
            <a:r>
              <a:rPr lang="ru-RU" dirty="0"/>
              <a:t> </a:t>
            </a:r>
            <a:r>
              <a:rPr lang="ru-RU" dirty="0" err="1"/>
              <a:t>urna</a:t>
            </a:r>
            <a:r>
              <a:rPr lang="ru-RU" dirty="0"/>
              <a:t>.</a:t>
            </a:r>
          </a:p>
        </p:txBody>
      </p:sp>
      <p:pic>
        <p:nvPicPr>
          <p:cNvPr id="30" name="Рисунок 29" descr="Значок &quot;Рубашка&quot;">
            <a:extLst>
              <a:ext uri="{FF2B5EF4-FFF2-40B4-BE49-F238E27FC236}">
                <a16:creationId xmlns:a16="http://schemas.microsoft.com/office/drawing/2014/main" id="{24944CEE-AFA2-409E-A162-25BE669BA5A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036" b="1036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61D9A4AC-7A85-411F-B8B7-865051E49D2F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 rtlCol="0"/>
          <a:lstStyle/>
          <a:p>
            <a:pPr rtl="0"/>
            <a:r>
              <a:rPr lang="ru-RU" dirty="0"/>
              <a:t>Название раздела 2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6C41DE9-611C-4FB1-B248-718A8500DC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consectetuer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. </a:t>
            </a:r>
            <a:r>
              <a:rPr lang="ru-RU" dirty="0" err="1"/>
              <a:t>Maecenas</a:t>
            </a:r>
            <a:r>
              <a:rPr lang="ru-RU" dirty="0"/>
              <a:t> </a:t>
            </a:r>
            <a:r>
              <a:rPr lang="ru-RU" dirty="0" err="1"/>
              <a:t>porttitor</a:t>
            </a:r>
            <a:r>
              <a:rPr lang="ru-RU" dirty="0"/>
              <a:t> </a:t>
            </a:r>
            <a:r>
              <a:rPr lang="ru-RU" dirty="0" err="1"/>
              <a:t>congue</a:t>
            </a:r>
            <a:r>
              <a:rPr lang="ru-RU" dirty="0"/>
              <a:t> </a:t>
            </a:r>
            <a:r>
              <a:rPr lang="ru-RU" dirty="0" err="1"/>
              <a:t>massa</a:t>
            </a:r>
            <a:r>
              <a:rPr lang="ru-RU" dirty="0"/>
              <a:t>. </a:t>
            </a:r>
            <a:r>
              <a:rPr lang="ru-RU" dirty="0" err="1"/>
              <a:t>Fusce</a:t>
            </a:r>
            <a:r>
              <a:rPr lang="ru-RU" dirty="0"/>
              <a:t> </a:t>
            </a:r>
            <a:r>
              <a:rPr lang="ru-RU" dirty="0" err="1"/>
              <a:t>posuere</a:t>
            </a:r>
            <a:r>
              <a:rPr lang="ru-RU" dirty="0"/>
              <a:t>,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58680-B75A-4CFD-9296-83EBD38B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42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310B28-DE98-47F1-BCAF-54C56410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610934-1461-4E92-B2EE-954A254C84E9}" type="datetime1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2D8113-793C-4791-8551-FE2B8DFC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681522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емонстрация одежды">
            <a:extLst>
              <a:ext uri="{FF2B5EF4-FFF2-40B4-BE49-F238E27FC236}">
                <a16:creationId xmlns:a16="http://schemas.microsoft.com/office/drawing/2014/main" id="{179AA3B4-DDB4-4B2A-B234-DE5CD2E340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" r="14"/>
          <a:stretch>
            <a:fillRect/>
          </a:stretch>
        </p:blipFill>
        <p:spPr/>
      </p:pic>
      <p:grpSp>
        <p:nvGrpSpPr>
          <p:cNvPr id="14" name="Группа 13" descr="Логотип с табличкой, текст и миниатюрная гора в нижней части"/>
          <p:cNvGrpSpPr/>
          <p:nvPr/>
        </p:nvGrpSpPr>
        <p:grpSpPr>
          <a:xfrm>
            <a:off x="5210129" y="1843215"/>
            <a:ext cx="1771742" cy="1219812"/>
            <a:chOff x="2657977" y="886406"/>
            <a:chExt cx="1771742" cy="121981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17" name="Арка 16"/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4485259" y="-448810"/>
                <a:ext cx="1467389" cy="627008"/>
                <a:chOff x="4485259" y="-448810"/>
                <a:chExt cx="1467389" cy="627008"/>
              </a:xfrm>
            </p:grpSpPr>
            <p:sp>
              <p:nvSpPr>
                <p:cNvPr id="21" name="Надпись 20"/>
                <p:cNvSpPr txBox="1"/>
                <p:nvPr/>
              </p:nvSpPr>
              <p:spPr>
                <a:xfrm>
                  <a:off x="4485259" y="-114190"/>
                  <a:ext cx="1467389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rtl="0"/>
                  <a:r>
                    <a:rPr lang="ru-RU" sz="1300" b="1" spc="300" dirty="0">
                      <a:latin typeface="Arial Black" panose="020B0A0402010202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FABRIKAM</a:t>
                  </a:r>
                </a:p>
              </p:txBody>
            </p:sp>
            <p:grpSp>
              <p:nvGrpSpPr>
                <p:cNvPr id="22" name="Группа 21"/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23" name="Группа 22"/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25" name="Полилиния 5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rtl="0"/>
                      <a:endParaRPr lang="ru-RU" dirty="0"/>
                    </a:p>
                  </p:txBody>
                </p:sp>
                <p:sp>
                  <p:nvSpPr>
                    <p:cNvPr id="26" name="Полилиния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rtl="0"/>
                      <a:endParaRPr lang="ru-RU" dirty="0"/>
                    </a:p>
                  </p:txBody>
                </p:sp>
                <p:sp>
                  <p:nvSpPr>
                    <p:cNvPr id="27" name="Полилиния 5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rtl="0"/>
                      <a:endParaRPr lang="ru-RU" dirty="0"/>
                    </a:p>
                  </p:txBody>
                </p:sp>
              </p:grpSp>
              <p:sp>
                <p:nvSpPr>
                  <p:cNvPr id="24" name="Овал 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dirty="0"/>
                  </a:p>
                </p:txBody>
              </p:sp>
            </p:grpSp>
          </p:grpSp>
        </p:grp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A1A0A4F-F62B-4411-8D3E-82A00A1F4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752B999-CAEB-49BE-835B-3CF1107C4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Имя докладчика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0BF050E-254E-4B6E-9FC2-EEF19C8B0A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dirty="0"/>
              <a:t>Эл. почта: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685B246-8C76-4D5B-BE88-82AB21F8FF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/>
              <a:t>svetlana@fabrikam.com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7041CB1-E53C-4035-AA8A-3C2202383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dirty="0"/>
              <a:t>Телефон: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E186949-D27F-4D51-97AE-6BD792B73D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dirty="0"/>
              <a:t>404-555-01-15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BD461F9-57FC-4A31-834B-644E9726B1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ru-RU" dirty="0"/>
              <a:t>Веб-сайт: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F7C0374-7269-4D0D-8EE7-8FDFF0C65C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u-RU" dirty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2026947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Настройте этот шаблон</a:t>
            </a:r>
          </a:p>
        </p:txBody>
      </p:sp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6000" u="sng" dirty="0">
                <a:solidFill>
                  <a:srgbClr val="0070C0"/>
                </a:solidFill>
              </a:rPr>
              <a:t>Инструкции по редактированию шаблона и 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36" y="130411"/>
            <a:ext cx="3845993" cy="1219417"/>
          </a:xfrm>
          <a:solidFill>
            <a:srgbClr val="EAF6F3"/>
          </a:solidFill>
        </p:spPr>
        <p:txBody>
          <a:bodyPr rtlCol="0">
            <a:noAutofit/>
          </a:bodyPr>
          <a:lstStyle/>
          <a:p>
            <a:r>
              <a:rPr lang="ru-RU" sz="2000" dirty="0"/>
              <a:t>Для правильной формулировки гипотезы можно использовать следующие вспомогательные словесные конструкции и слова: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829CA4D-9E93-4EC3-A2A1-BABC2D03401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47036" y="1501407"/>
            <a:ext cx="3845993" cy="4556516"/>
          </a:xfrm>
          <a:solidFill>
            <a:srgbClr val="EAF6F3"/>
          </a:solidFill>
        </p:spPr>
        <p:txBody>
          <a:bodyPr rtlCol="0">
            <a:normAutofit/>
          </a:bodyPr>
          <a:lstStyle/>
          <a:p>
            <a:r>
              <a:rPr lang="ru-RU" sz="2000" i="1" dirty="0" smtClean="0"/>
              <a:t>В </a:t>
            </a:r>
            <a:r>
              <a:rPr lang="ru-RU" sz="2000" i="1" dirty="0"/>
              <a:t>связи с чем</a:t>
            </a:r>
          </a:p>
          <a:p>
            <a:r>
              <a:rPr lang="ru-RU" sz="2000" i="1" dirty="0" smtClean="0"/>
              <a:t>Возможно</a:t>
            </a:r>
            <a:endParaRPr lang="ru-RU" sz="2000" i="1" dirty="0"/>
          </a:p>
          <a:p>
            <a:r>
              <a:rPr lang="ru-RU" sz="2000" i="1" dirty="0" smtClean="0"/>
              <a:t>Допустим</a:t>
            </a:r>
            <a:endParaRPr lang="ru-RU" sz="2000" i="1" dirty="0"/>
          </a:p>
          <a:p>
            <a:r>
              <a:rPr lang="ru-RU" sz="2000" i="1" dirty="0" smtClean="0"/>
              <a:t>Если </a:t>
            </a:r>
            <a:r>
              <a:rPr lang="ru-RU" sz="2000" i="1" dirty="0"/>
              <a:t>..., то ...</a:t>
            </a:r>
          </a:p>
          <a:p>
            <a:r>
              <a:rPr lang="ru-RU" sz="2000" i="1" dirty="0" smtClean="0"/>
              <a:t>Можно </a:t>
            </a:r>
            <a:r>
              <a:rPr lang="ru-RU" sz="2000" i="1" dirty="0"/>
              <a:t>предположить</a:t>
            </a:r>
          </a:p>
          <a:p>
            <a:r>
              <a:rPr lang="ru-RU" sz="2000" i="1" dirty="0" smtClean="0"/>
              <a:t>Мы </a:t>
            </a:r>
            <a:r>
              <a:rPr lang="ru-RU" sz="2000" i="1" dirty="0"/>
              <a:t>предполагаем</a:t>
            </a:r>
          </a:p>
          <a:p>
            <a:r>
              <a:rPr lang="ru-RU" sz="2000" i="1" dirty="0" smtClean="0"/>
              <a:t>По </a:t>
            </a:r>
            <a:r>
              <a:rPr lang="ru-RU" sz="2000" i="1" dirty="0"/>
              <a:t>этой причине</a:t>
            </a:r>
          </a:p>
          <a:p>
            <a:r>
              <a:rPr lang="ru-RU" sz="2000" i="1" dirty="0" smtClean="0"/>
              <a:t>Поэтому</a:t>
            </a:r>
            <a:endParaRPr lang="ru-RU" sz="2000" i="1" dirty="0"/>
          </a:p>
          <a:p>
            <a:r>
              <a:rPr lang="ru-RU" sz="2000" i="1" dirty="0" smtClean="0"/>
              <a:t>Предположим</a:t>
            </a:r>
            <a:endParaRPr lang="ru-RU" sz="2000" i="1" dirty="0"/>
          </a:p>
          <a:p>
            <a:r>
              <a:rPr lang="ru-RU" sz="2000" i="1" dirty="0" smtClean="0"/>
              <a:t>При </a:t>
            </a:r>
            <a:r>
              <a:rPr lang="ru-RU" sz="2000" i="1" dirty="0"/>
              <a:t>условии, что...</a:t>
            </a:r>
          </a:p>
          <a:p>
            <a:r>
              <a:rPr lang="ru-RU" sz="2000" i="1" dirty="0" smtClean="0"/>
              <a:t>Так </a:t>
            </a:r>
            <a:r>
              <a:rPr lang="ru-RU" sz="2000" i="1" dirty="0"/>
              <a:t>как...</a:t>
            </a:r>
          </a:p>
          <a:p>
            <a:r>
              <a:rPr lang="ru-RU" sz="2000" i="1" dirty="0" smtClean="0"/>
              <a:t>Чем</a:t>
            </a:r>
            <a:r>
              <a:rPr lang="ru-RU" sz="2000" i="1" dirty="0"/>
              <a:t>..., тем...</a:t>
            </a:r>
          </a:p>
          <a:p>
            <a:r>
              <a:rPr lang="ru-RU" sz="2000" i="1" dirty="0" smtClean="0"/>
              <a:t>Что</a:t>
            </a:r>
            <a:r>
              <a:rPr lang="ru-RU" sz="2000" i="1" dirty="0"/>
              <a:t>, </a:t>
            </a:r>
            <a:r>
              <a:rPr lang="ru-RU" sz="2000" i="1" dirty="0" smtClean="0"/>
              <a:t>если</a:t>
            </a:r>
            <a:endParaRPr lang="ru-RU" sz="2000" i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 txBox="1">
            <a:spLocks/>
          </p:cNvSpPr>
          <p:nvPr/>
        </p:nvSpPr>
        <p:spPr>
          <a:xfrm>
            <a:off x="4797264" y="130411"/>
            <a:ext cx="6994142" cy="418229"/>
          </a:xfrm>
          <a:prstGeom prst="rect">
            <a:avLst/>
          </a:prstGeom>
          <a:solidFill>
            <a:srgbClr val="EBF5F9"/>
          </a:solidFill>
        </p:spPr>
        <p:txBody>
          <a:bodyPr vert="horz" lIns="36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Ошибки при составлении гипотезы проектной работы: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C829CA4D-9E93-4EC3-A2A1-BABC2D03401F}"/>
              </a:ext>
            </a:extLst>
          </p:cNvPr>
          <p:cNvSpPr txBox="1">
            <a:spLocks/>
          </p:cNvSpPr>
          <p:nvPr/>
        </p:nvSpPr>
        <p:spPr>
          <a:xfrm>
            <a:off x="4319451" y="644434"/>
            <a:ext cx="7471955" cy="6017623"/>
          </a:xfrm>
          <a:prstGeom prst="rect">
            <a:avLst/>
          </a:prstGeom>
          <a:solidFill>
            <a:srgbClr val="EBF5F9"/>
          </a:solidFill>
        </p:spPr>
        <p:txBody>
          <a:bodyPr vert="horz" lIns="3600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1. В </a:t>
            </a:r>
            <a:r>
              <a:rPr lang="ru-RU" sz="1800" dirty="0"/>
              <a:t>гипотезе задаётся вопрос – гипотеза является предположением, поэтому вопроса в ней не должно быть.</a:t>
            </a:r>
          </a:p>
          <a:p>
            <a:r>
              <a:rPr lang="ru-RU" sz="1800" dirty="0" smtClean="0"/>
              <a:t>2. При </a:t>
            </a:r>
            <a:r>
              <a:rPr lang="ru-RU" sz="1800" dirty="0"/>
              <a:t>составлении используется просто текст по теме без предположения каких-либо фактов, событий.</a:t>
            </a:r>
          </a:p>
          <a:p>
            <a:r>
              <a:rPr lang="ru-RU" sz="1800" dirty="0" smtClean="0"/>
              <a:t>3. Составленная </a:t>
            </a:r>
            <a:r>
              <a:rPr lang="ru-RU" sz="1800" dirty="0"/>
              <a:t>гипотеза не может быть проверена, а соответственно доказана или опровергнута.</a:t>
            </a:r>
          </a:p>
          <a:p>
            <a:r>
              <a:rPr lang="ru-RU" sz="1800" dirty="0" smtClean="0"/>
              <a:t>4. При </a:t>
            </a:r>
            <a:r>
              <a:rPr lang="ru-RU" sz="1800" dirty="0"/>
              <a:t>составлении гипотезы была затронута информация, не относящаяся к теме исследования.</a:t>
            </a:r>
          </a:p>
          <a:p>
            <a:r>
              <a:rPr lang="ru-RU" sz="1800" dirty="0" smtClean="0"/>
              <a:t>5. Подготавливая </a:t>
            </a:r>
            <a:r>
              <a:rPr lang="ru-RU" sz="1800" dirty="0"/>
              <a:t>гипотезу, необходимо учитывать класс, чтобы она не была лёгкой или сложной для проверки.</a:t>
            </a:r>
          </a:p>
          <a:p>
            <a:r>
              <a:rPr lang="ru-RU" sz="1800" dirty="0" smtClean="0"/>
              <a:t>6. В </a:t>
            </a:r>
            <a:r>
              <a:rPr lang="ru-RU" sz="1800" dirty="0"/>
              <a:t>гипотезе не должны упоминаться авторы (только если тема проекта предполагает исследование биографии или достижений конкретного человека) и сноски также не ставятся.</a:t>
            </a:r>
          </a:p>
          <a:p>
            <a:r>
              <a:rPr lang="ru-RU" sz="1800" dirty="0" smtClean="0"/>
              <a:t>7. Нельзя </a:t>
            </a:r>
            <a:r>
              <a:rPr lang="ru-RU" sz="1800" dirty="0"/>
              <a:t>заимствовать гипотезу из чужой работы, так как это, во-первых, плагиат, во-вторых, гипотеза строится для конкретной работы и дальнейшее выполнение работы полностью с ней связано.</a:t>
            </a:r>
          </a:p>
          <a:p>
            <a:r>
              <a:rPr lang="ru-RU" sz="1800" dirty="0" smtClean="0"/>
              <a:t>8. Не </a:t>
            </a:r>
            <a:r>
              <a:rPr lang="ru-RU" sz="1800" dirty="0"/>
              <a:t>следует делать гипотезу большой затрагивая в ней большое количество аспектов, лучше выбрать 1 основной, это позволит раскрыть тему более полно и всесторонне, также это облегчит её проверку и защиту проектной работы. При этом если всё-таки для выполнения работы требуется более 1 гипотезы, следует выделить из общего количества основную.</a:t>
            </a:r>
          </a:p>
        </p:txBody>
      </p:sp>
    </p:spTree>
    <p:extLst>
      <p:ext uri="{BB962C8B-B14F-4D97-AF65-F5344CB8AC3E}">
        <p14:creationId xmlns:p14="http://schemas.microsoft.com/office/powerpoint/2010/main" val="425478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74702-8A75-423F-B84F-01840820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4799"/>
            <a:ext cx="10718075" cy="9650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Методология </a:t>
            </a:r>
            <a:r>
              <a:rPr lang="en-US" dirty="0" smtClean="0"/>
              <a:t>HADI</a:t>
            </a:r>
            <a:r>
              <a:rPr lang="ru-RU" dirty="0" smtClean="0"/>
              <a:t> – простейший алгоритм перехода от гипотезы через действие к данным и выводам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5D9BC-AB8F-4271-8A48-4BAD2E39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6</a:t>
            </a:fld>
            <a:endParaRPr lang="ru-RU" dirty="0"/>
          </a:p>
        </p:txBody>
      </p:sp>
      <p:pic>
        <p:nvPicPr>
          <p:cNvPr id="33" name="Рисунок 32"/>
          <p:cNvPicPr/>
          <p:nvPr/>
        </p:nvPicPr>
        <p:blipFill rotWithShape="1">
          <a:blip r:embed="rId3"/>
          <a:srcRect l="19361" t="28172" r="35780" b="26999"/>
          <a:stretch/>
        </p:blipFill>
        <p:spPr>
          <a:xfrm>
            <a:off x="1619793" y="1555592"/>
            <a:ext cx="9144001" cy="45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2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F0191D5-DBF1-43B7-BBB0-73036671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31812"/>
            <a:ext cx="4866745" cy="334918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 smtClean="0">
                <a:solidFill>
                  <a:srgbClr val="FF0000"/>
                </a:solidFill>
              </a:rPr>
              <a:t>H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B744087-FB5E-49D7-98F3-1A513E463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803254"/>
            <a:ext cx="5093925" cy="2967557"/>
          </a:xfrm>
        </p:spPr>
        <p:txBody>
          <a:bodyPr rtlCol="0">
            <a:normAutofit lnSpcReduction="10000"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Выделить ключевые события или показатели для проекта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Перечислить, что влияет на эти показатели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Сделать предположение, как изменятся эти показатели в формате «Если…, то…»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Установить время окончания 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Гипотезу можно сформулировать о: о рынке, спросе, причинах, страхах, намерениях и т.д.</a:t>
            </a:r>
            <a:endParaRPr lang="ru-RU" sz="20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9A8CC28-6DD2-445E-BB0B-D20300C9A8B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86746" y="431812"/>
            <a:ext cx="4866745" cy="334918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 smtClean="0">
                <a:solidFill>
                  <a:srgbClr val="FF0000"/>
                </a:solidFill>
              </a:rPr>
              <a:t>A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AB53B3A-22A6-4234-A6A3-0873B4C6AE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6" y="799347"/>
            <a:ext cx="4866745" cy="2096012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Провести эксперимент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Ждать и ничего не трогать!</a:t>
            </a:r>
            <a:endParaRPr lang="ru-RU" sz="20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27411E9-7586-4E60-A67E-57517F797EC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6612" y="3875956"/>
            <a:ext cx="4866745" cy="334918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 smtClean="0">
                <a:solidFill>
                  <a:srgbClr val="FF0000"/>
                </a:solidFill>
              </a:rPr>
              <a:t>D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0665AA9-7996-4F7E-9EBD-9502039CD3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6612" y="4247398"/>
            <a:ext cx="4866745" cy="1035544"/>
          </a:xfrm>
        </p:spPr>
        <p:txBody>
          <a:bodyPr rtlCol="0"/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Собрать данные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Проанализировать данные</a:t>
            </a:r>
            <a:endParaRPr lang="ru-RU" sz="200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58C7FCDF-C095-418D-B8A5-3D9E26756B8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6746" y="3875956"/>
            <a:ext cx="4866745" cy="334918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 smtClean="0">
                <a:solidFill>
                  <a:srgbClr val="FF0000"/>
                </a:solidFill>
              </a:rPr>
              <a:t>I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6A0C06E-2C62-495A-9F3F-E595CFA927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86746" y="4243490"/>
            <a:ext cx="4866745" cy="1035544"/>
          </a:xfrm>
        </p:spPr>
        <p:txBody>
          <a:bodyPr rtlCol="0">
            <a:no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Сделать выводы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Подтвердилась ли гипотеза?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2000" dirty="0" smtClean="0"/>
              <a:t>На сколько изменились показатели?</a:t>
            </a:r>
            <a:endParaRPr lang="ru-RU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5D9BC-AB8F-4271-8A48-4BAD2E39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50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74702-8A75-423F-B84F-01840820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4799"/>
            <a:ext cx="10718075" cy="656687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/>
              <a:t>Варианты представления продукта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5D9BC-AB8F-4271-8A48-4BAD2E39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9214" t="27911" r="36073" b="26999"/>
          <a:stretch/>
        </p:blipFill>
        <p:spPr>
          <a:xfrm>
            <a:off x="1625235" y="1018042"/>
            <a:ext cx="9144001" cy="52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9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5D9BC-AB8F-4271-8A48-4BAD2E39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9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9096" t="28434" r="36220" b="26998"/>
          <a:stretch/>
        </p:blipFill>
        <p:spPr>
          <a:xfrm>
            <a:off x="1559859" y="496388"/>
            <a:ext cx="9369398" cy="54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5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566884_TF33850888" id="{2B9F82B5-FAD4-4002-BFE8-D6DDDB20E290}" vid="{8DA78603-BAC0-4CA6-8651-93ACE99172B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розничной торговли</Template>
  <TotalTime>0</TotalTime>
  <Words>3357</Words>
  <Application>Microsoft Office PowerPoint</Application>
  <PresentationFormat>Широкоэкранный</PresentationFormat>
  <Paragraphs>493</Paragraphs>
  <Slides>44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Calibri</vt:lpstr>
      <vt:lpstr>Courier New</vt:lpstr>
      <vt:lpstr>Tahoma</vt:lpstr>
      <vt:lpstr>Times New Roman</vt:lpstr>
      <vt:lpstr>Verdana</vt:lpstr>
      <vt:lpstr>Wingdings</vt:lpstr>
      <vt:lpstr>Тема Office</vt:lpstr>
      <vt:lpstr>Тема 4. Проектное решение</vt:lpstr>
      <vt:lpstr>1. Гипотеза и способы ее проверки</vt:lpstr>
      <vt:lpstr>Приёмы построения гипотез различаются по:</vt:lpstr>
      <vt:lpstr>Механизм построения гипотезы</vt:lpstr>
      <vt:lpstr>Для правильной формулировки гипотезы можно использовать следующие вспомогательные словесные конструкции и слова:</vt:lpstr>
      <vt:lpstr>Методология HADI – простейший алгоритм перехода от гипотезы через действие к данным и выводам</vt:lpstr>
      <vt:lpstr>Презентация PowerPoint</vt:lpstr>
      <vt:lpstr>Варианты представления продукта</vt:lpstr>
      <vt:lpstr>Презентация PowerPoint</vt:lpstr>
      <vt:lpstr>Презентация PowerPoint</vt:lpstr>
      <vt:lpstr>Схема деятельности – проработка образа будущего</vt:lpstr>
      <vt:lpstr>Архитектура продукта – проработка образа будущего</vt:lpstr>
      <vt:lpstr>Инструмент – V-модель и управление требованиями</vt:lpstr>
      <vt:lpstr>2. Прототип и MPV</vt:lpstr>
      <vt:lpstr>Презентация PowerPoint</vt:lpstr>
      <vt:lpstr>В чем разница между прототипом и MVP?</vt:lpstr>
      <vt:lpstr>Последовательность работы с прототипом</vt:lpstr>
      <vt:lpstr>Теперь подробно рассмотрим каждый этап работы с прототипом</vt:lpstr>
      <vt:lpstr>Презентация PowerPoint</vt:lpstr>
      <vt:lpstr>Презентация PowerPoint</vt:lpstr>
      <vt:lpstr>Презентация PowerPoint</vt:lpstr>
      <vt:lpstr>Как вы думаете, какие из этих компаний начинали с MVP , а какие представили конечный продук?</vt:lpstr>
      <vt:lpstr>1. Формулировка гипотезы и критериев успешности.</vt:lpstr>
      <vt:lpstr>Продажи без продукта</vt:lpstr>
      <vt:lpstr>3. Рынок</vt:lpstr>
      <vt:lpstr>Оценка рынка включает расчет нескольких рыночных сегментов</vt:lpstr>
      <vt:lpstr>Презентация PowerPoint</vt:lpstr>
      <vt:lpstr>Презентация PowerPoint</vt:lpstr>
      <vt:lpstr>Рассмотрим кейс приложения для изучения английского языка Learn for Fun, недавно запущенного на российском рынке. Соедините описания рыночных сегментов этого приложения с их названиями.</vt:lpstr>
      <vt:lpstr>Оценка рынка включает расчет нескольких рыночных сегментов</vt:lpstr>
      <vt:lpstr>Почему инвестору важно понимать объем рынка?</vt:lpstr>
      <vt:lpstr>Слайд о конкуренции</vt:lpstr>
      <vt:lpstr>Стратегия развития</vt:lpstr>
      <vt:lpstr>Популярность</vt:lpstr>
      <vt:lpstr>Временная шкала</vt:lpstr>
      <vt:lpstr>Рабочая группа</vt:lpstr>
      <vt:lpstr>Финансирование</vt:lpstr>
      <vt:lpstr>Сводка</vt:lpstr>
      <vt:lpstr>Приложение</vt:lpstr>
      <vt:lpstr>Отзывы</vt:lpstr>
      <vt:lpstr>Практический пример</vt:lpstr>
      <vt:lpstr>Мобильная версия</vt:lpstr>
      <vt:lpstr>Спасибо за внимание!</vt:lpstr>
      <vt:lpstr>Настройте этот шаблон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2022-03-14T09:26:13Z</dcterms:created>
  <dcterms:modified xsi:type="dcterms:W3CDTF">2022-03-18T12:02:03Z</dcterms:modified>
</cp:coreProperties>
</file>